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486" r:id="rId3"/>
    <p:sldId id="776" r:id="rId4"/>
    <p:sldId id="777" r:id="rId5"/>
    <p:sldId id="774" r:id="rId6"/>
    <p:sldId id="747" r:id="rId7"/>
    <p:sldId id="748" r:id="rId8"/>
    <p:sldId id="752" r:id="rId9"/>
    <p:sldId id="751" r:id="rId10"/>
    <p:sldId id="753" r:id="rId11"/>
    <p:sldId id="754" r:id="rId12"/>
    <p:sldId id="749" r:id="rId13"/>
    <p:sldId id="758" r:id="rId14"/>
    <p:sldId id="757" r:id="rId15"/>
    <p:sldId id="756" r:id="rId16"/>
    <p:sldId id="750" r:id="rId17"/>
    <p:sldId id="761" r:id="rId18"/>
    <p:sldId id="762" r:id="rId19"/>
    <p:sldId id="755" r:id="rId20"/>
    <p:sldId id="760" r:id="rId21"/>
    <p:sldId id="768" r:id="rId22"/>
    <p:sldId id="759" r:id="rId23"/>
    <p:sldId id="769" r:id="rId24"/>
    <p:sldId id="767" r:id="rId25"/>
    <p:sldId id="770" r:id="rId26"/>
    <p:sldId id="766" r:id="rId27"/>
    <p:sldId id="771" r:id="rId28"/>
    <p:sldId id="765" r:id="rId29"/>
    <p:sldId id="772" r:id="rId30"/>
    <p:sldId id="764" r:id="rId31"/>
    <p:sldId id="763" r:id="rId32"/>
    <p:sldId id="773" r:id="rId33"/>
    <p:sldId id="778" r:id="rId34"/>
    <p:sldId id="783" r:id="rId35"/>
    <p:sldId id="782" r:id="rId36"/>
    <p:sldId id="781" r:id="rId37"/>
    <p:sldId id="787" r:id="rId38"/>
    <p:sldId id="786" r:id="rId39"/>
    <p:sldId id="785" r:id="rId40"/>
    <p:sldId id="784" r:id="rId41"/>
    <p:sldId id="788" r:id="rId42"/>
    <p:sldId id="780" r:id="rId43"/>
    <p:sldId id="794" r:id="rId44"/>
    <p:sldId id="793" r:id="rId45"/>
    <p:sldId id="791" r:id="rId46"/>
    <p:sldId id="790" r:id="rId47"/>
    <p:sldId id="789" r:id="rId48"/>
    <p:sldId id="798" r:id="rId49"/>
    <p:sldId id="797" r:id="rId50"/>
    <p:sldId id="792" r:id="rId51"/>
    <p:sldId id="799" r:id="rId52"/>
    <p:sldId id="800" r:id="rId53"/>
    <p:sldId id="801" r:id="rId54"/>
    <p:sldId id="802" r:id="rId55"/>
    <p:sldId id="803" r:id="rId56"/>
    <p:sldId id="804" r:id="rId57"/>
    <p:sldId id="805" r:id="rId58"/>
    <p:sldId id="806" r:id="rId59"/>
    <p:sldId id="807" r:id="rId60"/>
    <p:sldId id="808" r:id="rId61"/>
    <p:sldId id="809" r:id="rId62"/>
    <p:sldId id="775" r:id="rId63"/>
    <p:sldId id="745" r:id="rId64"/>
    <p:sldId id="810" r:id="rId65"/>
    <p:sldId id="814" r:id="rId66"/>
    <p:sldId id="815" r:id="rId67"/>
    <p:sldId id="813" r:id="rId68"/>
    <p:sldId id="812" r:id="rId69"/>
    <p:sldId id="817" r:id="rId70"/>
    <p:sldId id="819" r:id="rId71"/>
    <p:sldId id="818" r:id="rId72"/>
    <p:sldId id="816" r:id="rId73"/>
    <p:sldId id="822" r:id="rId74"/>
    <p:sldId id="821" r:id="rId75"/>
    <p:sldId id="820" r:id="rId76"/>
    <p:sldId id="811" r:id="rId77"/>
    <p:sldId id="823" r:id="rId78"/>
    <p:sldId id="824" r:id="rId79"/>
    <p:sldId id="825" r:id="rId80"/>
    <p:sldId id="827" r:id="rId81"/>
    <p:sldId id="826" r:id="rId82"/>
    <p:sldId id="830" r:id="rId83"/>
    <p:sldId id="829" r:id="rId84"/>
    <p:sldId id="828" r:id="rId85"/>
    <p:sldId id="831" r:id="rId86"/>
    <p:sldId id="832" r:id="rId87"/>
    <p:sldId id="833" r:id="rId88"/>
    <p:sldId id="837" r:id="rId89"/>
    <p:sldId id="836" r:id="rId90"/>
    <p:sldId id="835" r:id="rId91"/>
    <p:sldId id="838" r:id="rId92"/>
    <p:sldId id="834" r:id="rId93"/>
    <p:sldId id="840" r:id="rId94"/>
    <p:sldId id="839" r:id="rId95"/>
    <p:sldId id="841" r:id="rId96"/>
    <p:sldId id="842" r:id="rId97"/>
    <p:sldId id="844" r:id="rId98"/>
    <p:sldId id="843" r:id="rId9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16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6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7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685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1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47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56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65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6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6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A692C-F48F-47CF-BC5A-26EB7D949118}" type="datetimeFigureOut">
              <a:rPr lang="en-US" smtClean="0"/>
              <a:t>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AA788-858A-4143-9D52-C2238F2C1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9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21969512" TargetMode="External"/><Relationship Id="rId3" Type="http://schemas.openxmlformats.org/officeDocument/2006/relationships/hyperlink" Target="https://www.pathologyoutlines.com/topic/breastmalignantbrca1.html" TargetMode="External"/><Relationship Id="rId7" Type="http://schemas.openxmlformats.org/officeDocument/2006/relationships/hyperlink" Target="https://www.ncbi.nlm.nih.gov/pubmed/9874456" TargetMode="External"/><Relationship Id="rId2" Type="http://schemas.openxmlformats.org/officeDocument/2006/relationships/hyperlink" Target="https://www.ncbi.nlm.nih.gov/pubmed/918014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9066264" TargetMode="External"/><Relationship Id="rId5" Type="http://schemas.openxmlformats.org/officeDocument/2006/relationships/hyperlink" Target="https://www.ncbi.nlm.nih.gov/pubmed/9445133" TargetMode="External"/><Relationship Id="rId4" Type="http://schemas.openxmlformats.org/officeDocument/2006/relationships/hyperlink" Target="https://www.ncbi.nlm.nih.gov/pubmed/2545244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19680614" TargetMode="External"/><Relationship Id="rId13" Type="http://schemas.openxmlformats.org/officeDocument/2006/relationships/hyperlink" Target="https://www.ncbi.nlm.nih.gov/pubmed/17178021" TargetMode="External"/><Relationship Id="rId3" Type="http://schemas.openxmlformats.org/officeDocument/2006/relationships/hyperlink" Target="https://www.ncbi.nlm.nih.gov/pubmed/11092437" TargetMode="External"/><Relationship Id="rId7" Type="http://schemas.openxmlformats.org/officeDocument/2006/relationships/hyperlink" Target="https://www.ncbi.nlm.nih.gov/pubmed/18477801" TargetMode="External"/><Relationship Id="rId12" Type="http://schemas.openxmlformats.org/officeDocument/2006/relationships/hyperlink" Target="https://www.ncbi.nlm.nih.gov/pubmed/19620485" TargetMode="External"/><Relationship Id="rId2" Type="http://schemas.openxmlformats.org/officeDocument/2006/relationships/hyperlink" Target="https://www.ncbi.nlm.nih.gov/pubmed/1858448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9330841" TargetMode="External"/><Relationship Id="rId11" Type="http://schemas.openxmlformats.org/officeDocument/2006/relationships/hyperlink" Target="https://www.ncbi.nlm.nih.gov/pubmed/18538497" TargetMode="External"/><Relationship Id="rId5" Type="http://schemas.openxmlformats.org/officeDocument/2006/relationships/hyperlink" Target="https://www.ncbi.nlm.nih.gov/pubmed/19403632" TargetMode="External"/><Relationship Id="rId10" Type="http://schemas.openxmlformats.org/officeDocument/2006/relationships/hyperlink" Target="https://www.ncbi.nlm.nih.gov/pubmed/17875777" TargetMode="External"/><Relationship Id="rId4" Type="http://schemas.openxmlformats.org/officeDocument/2006/relationships/hyperlink" Target="https://www.ncbi.nlm.nih.gov/pubmed/9480365" TargetMode="External"/><Relationship Id="rId9" Type="http://schemas.openxmlformats.org/officeDocument/2006/relationships/hyperlink" Target="https://www.pathologyoutlines.com/breast.html" TargetMode="External"/><Relationship Id="rId14" Type="http://schemas.openxmlformats.org/officeDocument/2006/relationships/hyperlink" Target="https://www.ncbi.nlm.nih.gov/pubmed/2218865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7632243" TargetMode="External"/><Relationship Id="rId2" Type="http://schemas.openxmlformats.org/officeDocument/2006/relationships/hyperlink" Target="https://www.ncbi.nlm.nih.gov/pubmed/18524618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16757721" TargetMode="External"/><Relationship Id="rId4" Type="http://schemas.openxmlformats.org/officeDocument/2006/relationships/hyperlink" Target="https://www.ncbi.nlm.nih.gov/pubmed/1980081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4074797" TargetMode="External"/><Relationship Id="rId2" Type="http://schemas.openxmlformats.org/officeDocument/2006/relationships/hyperlink" Target="https://www.ncbi.nlm.nih.gov/pubmed/20545940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ncbi.nlm.nih.gov/pubmed/1757079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ncbi.nlm.nih.gov/pubmed/14506669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pathologyoutlines.com/topic/stainser.html" TargetMode="External"/><Relationship Id="rId18" Type="http://schemas.openxmlformats.org/officeDocument/2006/relationships/hyperlink" Target="https://www.pathologyoutlines.com/topic/stainsgata3.html" TargetMode="External"/><Relationship Id="rId26" Type="http://schemas.openxmlformats.org/officeDocument/2006/relationships/hyperlink" Target="https://www.pathologyoutlines.com/topic/stainsmucins.html" TargetMode="External"/><Relationship Id="rId39" Type="http://schemas.openxmlformats.org/officeDocument/2006/relationships/hyperlink" Target="https://www.pathologyoutlines.com/topic/cdmarkerscd10.html" TargetMode="External"/><Relationship Id="rId21" Type="http://schemas.openxmlformats.org/officeDocument/2006/relationships/hyperlink" Target="https://www.pathologyoutlines.com/topic/stainsmammaglobin.html" TargetMode="External"/><Relationship Id="rId34" Type="http://schemas.openxmlformats.org/officeDocument/2006/relationships/hyperlink" Target="https://www.ncbi.nlm.nih.gov/pubmed/30468800" TargetMode="External"/><Relationship Id="rId42" Type="http://schemas.openxmlformats.org/officeDocument/2006/relationships/hyperlink" Target="https://www.ncbi.nlm.nih.gov/pubmed/11950913" TargetMode="External"/><Relationship Id="rId7" Type="http://schemas.openxmlformats.org/officeDocument/2006/relationships/hyperlink" Target="https://www.pathologyoutlines.com/topic/stainsae1ae3.html" TargetMode="External"/><Relationship Id="rId2" Type="http://schemas.openxmlformats.org/officeDocument/2006/relationships/hyperlink" Target="https://www.pathologyoutlines.com/topic/stainsckgeneral.html" TargetMode="External"/><Relationship Id="rId16" Type="http://schemas.openxmlformats.org/officeDocument/2006/relationships/hyperlink" Target="https://www.ncbi.nlm.nih.gov/pubmed/16613340" TargetMode="External"/><Relationship Id="rId29" Type="http://schemas.openxmlformats.org/officeDocument/2006/relationships/hyperlink" Target="https://www.pathologyoutlines.com/topic/cdmarkerscd5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stainsck7.html" TargetMode="External"/><Relationship Id="rId11" Type="http://schemas.openxmlformats.org/officeDocument/2006/relationships/hyperlink" Target="https://www.pathologyoutlines.com/topic/stainsecadherin.html" TargetMode="External"/><Relationship Id="rId24" Type="http://schemas.openxmlformats.org/officeDocument/2006/relationships/hyperlink" Target="https://www.pathologyoutlines.com/topic/stainsck14.html" TargetMode="External"/><Relationship Id="rId32" Type="http://schemas.openxmlformats.org/officeDocument/2006/relationships/hyperlink" Target="https://www.ncbi.nlm.nih.gov/pubmed/33011748" TargetMode="External"/><Relationship Id="rId37" Type="http://schemas.openxmlformats.org/officeDocument/2006/relationships/hyperlink" Target="https://www.pathologyoutlines.com/topic/cdmarkerscd34.html" TargetMode="External"/><Relationship Id="rId40" Type="http://schemas.openxmlformats.org/officeDocument/2006/relationships/hyperlink" Target="https://www.pathologyoutlines.com/topic/stainscalponin.html" TargetMode="External"/><Relationship Id="rId45" Type="http://schemas.openxmlformats.org/officeDocument/2006/relationships/hyperlink" Target="https://www.pathologyoutlines.com/topic/stainspax8.html" TargetMode="External"/><Relationship Id="rId5" Type="http://schemas.openxmlformats.org/officeDocument/2006/relationships/hyperlink" Target="https://www.pathologyoutlines.com/topic/stainsck19.html" TargetMode="External"/><Relationship Id="rId15" Type="http://schemas.openxmlformats.org/officeDocument/2006/relationships/hyperlink" Target="https://www.pathologyoutlines.com/topic/stainsbreasther2.html" TargetMode="External"/><Relationship Id="rId23" Type="http://schemas.openxmlformats.org/officeDocument/2006/relationships/hyperlink" Target="https://www.pathologyoutlines.com/topic/stainsck5and6.html" TargetMode="External"/><Relationship Id="rId28" Type="http://schemas.openxmlformats.org/officeDocument/2006/relationships/hyperlink" Target="https://www.pathologyoutlines.com/topic/stainsrcc.html" TargetMode="External"/><Relationship Id="rId36" Type="http://schemas.openxmlformats.org/officeDocument/2006/relationships/hyperlink" Target="https://www.pathologyoutlines.com/topic/stainsck20.html" TargetMode="External"/><Relationship Id="rId10" Type="http://schemas.openxmlformats.org/officeDocument/2006/relationships/hyperlink" Target="https://www.pathologyoutlines.com/topic/stainsema.html" TargetMode="External"/><Relationship Id="rId19" Type="http://schemas.openxmlformats.org/officeDocument/2006/relationships/hyperlink" Target="https://www.ncbi.nlm.nih.gov/pubmed/25150746" TargetMode="External"/><Relationship Id="rId31" Type="http://schemas.openxmlformats.org/officeDocument/2006/relationships/hyperlink" Target="https://www.pathologyoutlines.com/topic/stainsTRPS1.html" TargetMode="External"/><Relationship Id="rId44" Type="http://schemas.openxmlformats.org/officeDocument/2006/relationships/hyperlink" Target="https://www.pathologyoutlines.com/topic/stainscdx2.html" TargetMode="External"/><Relationship Id="rId4" Type="http://schemas.openxmlformats.org/officeDocument/2006/relationships/hyperlink" Target="https://www.pathologyoutlines.com/topic/stainsck18.html" TargetMode="External"/><Relationship Id="rId9" Type="http://schemas.openxmlformats.org/officeDocument/2006/relationships/hyperlink" Target="https://www.pathologyoutlines.com/topic/stainsmnf116.html" TargetMode="External"/><Relationship Id="rId14" Type="http://schemas.openxmlformats.org/officeDocument/2006/relationships/hyperlink" Target="https://www.pathologyoutlines.com/topic/stainsprog.html" TargetMode="External"/><Relationship Id="rId22" Type="http://schemas.openxmlformats.org/officeDocument/2006/relationships/hyperlink" Target="https://www.pathologyoutlines.com/topic/stainsb723.html" TargetMode="External"/><Relationship Id="rId27" Type="http://schemas.openxmlformats.org/officeDocument/2006/relationships/hyperlink" Target="https://www.pathologyoutlines.com/topic/stainss100.html" TargetMode="External"/><Relationship Id="rId30" Type="http://schemas.openxmlformats.org/officeDocument/2006/relationships/hyperlink" Target="https://www.ncbi.nlm.nih.gov/pubmed/11371230" TargetMode="External"/><Relationship Id="rId35" Type="http://schemas.openxmlformats.org/officeDocument/2006/relationships/hyperlink" Target="https://www.ncbi.nlm.nih.gov/pubmed/28843711" TargetMode="External"/><Relationship Id="rId43" Type="http://schemas.openxmlformats.org/officeDocument/2006/relationships/hyperlink" Target="https://www.pathologyoutlines.com/topic/stainsttf1.html" TargetMode="External"/><Relationship Id="rId8" Type="http://schemas.openxmlformats.org/officeDocument/2006/relationships/hyperlink" Target="https://www.pathologyoutlines.com/topic/stainscam52.html" TargetMode="External"/><Relationship Id="rId3" Type="http://schemas.openxmlformats.org/officeDocument/2006/relationships/hyperlink" Target="https://www.pathologyoutlines.com/topic/stainsck8.html" TargetMode="External"/><Relationship Id="rId12" Type="http://schemas.openxmlformats.org/officeDocument/2006/relationships/hyperlink" Target="https://www.pathologyoutlines.com/topic/stainsp120.html" TargetMode="External"/><Relationship Id="rId17" Type="http://schemas.openxmlformats.org/officeDocument/2006/relationships/hyperlink" Target="https://www.pathologyoutlines.com/topic/stainsgcdfp15.html" TargetMode="External"/><Relationship Id="rId25" Type="http://schemas.openxmlformats.org/officeDocument/2006/relationships/hyperlink" Target="https://www.pathologyoutlines.com/topic/stainsck17.html" TargetMode="External"/><Relationship Id="rId33" Type="http://schemas.openxmlformats.org/officeDocument/2006/relationships/hyperlink" Target="https://www.pathologyoutlines.com/topic/stainssox10.html" TargetMode="External"/><Relationship Id="rId38" Type="http://schemas.openxmlformats.org/officeDocument/2006/relationships/hyperlink" Target="https://www.pathologyoutlines.com/topic/stainsp63.html" TargetMode="External"/><Relationship Id="rId46" Type="http://schemas.openxmlformats.org/officeDocument/2006/relationships/hyperlink" Target="https://www.pathologyoutlines.com/topic/stainswt1.html" TargetMode="External"/><Relationship Id="rId20" Type="http://schemas.openxmlformats.org/officeDocument/2006/relationships/hyperlink" Target="https://www.ncbi.nlm.nih.gov/pubmed/26428280" TargetMode="External"/><Relationship Id="rId41" Type="http://schemas.openxmlformats.org/officeDocument/2006/relationships/hyperlink" Target="https://www.ncbi.nlm.nih.gov/pubmed/11474290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27532364" TargetMode="External"/><Relationship Id="rId3" Type="http://schemas.openxmlformats.org/officeDocument/2006/relationships/hyperlink" Target="https://www.ncbi.nlm.nih.gov/pubmed/32637176" TargetMode="External"/><Relationship Id="rId7" Type="http://schemas.openxmlformats.org/officeDocument/2006/relationships/hyperlink" Target="https://www.ncbi.nlm.nih.gov/pubmed/30606073" TargetMode="External"/><Relationship Id="rId2" Type="http://schemas.openxmlformats.org/officeDocument/2006/relationships/hyperlink" Target="https://www.ncbi.nlm.nih.gov/pubmed/2705932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2569032" TargetMode="External"/><Relationship Id="rId5" Type="http://schemas.openxmlformats.org/officeDocument/2006/relationships/hyperlink" Target="https://www.ncbi.nlm.nih.gov/pubmed/8104689" TargetMode="External"/><Relationship Id="rId4" Type="http://schemas.openxmlformats.org/officeDocument/2006/relationships/hyperlink" Target="https://www.ncbi.nlm.nih.gov/pubmed/23000897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4601082" TargetMode="External"/><Relationship Id="rId2" Type="http://schemas.openxmlformats.org/officeDocument/2006/relationships/hyperlink" Target="https://www.ncbi.nlm.nih.gov/pubmed/3033322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22178455" TargetMode="External"/><Relationship Id="rId5" Type="http://schemas.openxmlformats.org/officeDocument/2006/relationships/hyperlink" Target="https://www.ncbi.nlm.nih.gov/pubmed/22180017" TargetMode="External"/><Relationship Id="rId4" Type="http://schemas.openxmlformats.org/officeDocument/2006/relationships/hyperlink" Target="https://www.ncbi.nlm.nih.gov/pubmed/2507629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0871222" TargetMode="External"/><Relationship Id="rId2" Type="http://schemas.openxmlformats.org/officeDocument/2006/relationships/hyperlink" Target="https://www.ncbi.nlm.nih.gov/pubmed/17854762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6175185" TargetMode="External"/><Relationship Id="rId2" Type="http://schemas.openxmlformats.org/officeDocument/2006/relationships/hyperlink" Target="https://www.ncbi.nlm.nih.gov/pubmed/2584894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22144499" TargetMode="External"/><Relationship Id="rId5" Type="http://schemas.openxmlformats.org/officeDocument/2006/relationships/hyperlink" Target="https://www.ncbi.nlm.nih.gov/pubmed/20591882" TargetMode="External"/><Relationship Id="rId4" Type="http://schemas.openxmlformats.org/officeDocument/2006/relationships/hyperlink" Target="https://www.ncbi.nlm.nih.gov/pubmed/28553141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6175185" TargetMode="External"/><Relationship Id="rId2" Type="http://schemas.openxmlformats.org/officeDocument/2006/relationships/hyperlink" Target="https://www.ncbi.nlm.nih.gov/pubmed/198509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0954469" TargetMode="External"/><Relationship Id="rId5" Type="http://schemas.openxmlformats.org/officeDocument/2006/relationships/hyperlink" Target="https://www.ncbi.nlm.nih.gov/pubmed/32725525" TargetMode="External"/><Relationship Id="rId4" Type="http://schemas.openxmlformats.org/officeDocument/2006/relationships/hyperlink" Target="https://www.ncbi.nlm.nih.gov/pubmed/29306176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6841281" TargetMode="External"/><Relationship Id="rId2" Type="http://schemas.openxmlformats.org/officeDocument/2006/relationships/hyperlink" Target="https://www.ncbi.nlm.nih.gov/pubmed/19168843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https://www.ncbi.nlm.nih.gov/pubmed/27151060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3636408" TargetMode="External"/><Relationship Id="rId2" Type="http://schemas.openxmlformats.org/officeDocument/2006/relationships/hyperlink" Target="https://www.ncbi.nlm.nih.gov/pubmed/25849106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ncbi.nlm.nih.gov/pubmed/22431319" TargetMode="Externa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15077190" TargetMode="External"/><Relationship Id="rId13" Type="http://schemas.openxmlformats.org/officeDocument/2006/relationships/hyperlink" Target="https://www.ncbi.nlm.nih.gov/pubmed/25544392" TargetMode="External"/><Relationship Id="rId18" Type="http://schemas.openxmlformats.org/officeDocument/2006/relationships/hyperlink" Target="https://www.pathologyoutlines.com/topic/stainsecadherin.html" TargetMode="External"/><Relationship Id="rId3" Type="http://schemas.openxmlformats.org/officeDocument/2006/relationships/hyperlink" Target="https://www.pathologyoutlines.com/topic/stainsprog.html" TargetMode="External"/><Relationship Id="rId21" Type="http://schemas.openxmlformats.org/officeDocument/2006/relationships/hyperlink" Target="https://www.pathologyoutlines.com/topic/stainsbreasther2.html" TargetMode="External"/><Relationship Id="rId7" Type="http://schemas.openxmlformats.org/officeDocument/2006/relationships/hyperlink" Target="https://www.pathologyoutlines.com/topic/stainsp120.html" TargetMode="External"/><Relationship Id="rId12" Type="http://schemas.openxmlformats.org/officeDocument/2006/relationships/hyperlink" Target="https://www.ncbi.nlm.nih.gov/pubmed/24061521" TargetMode="External"/><Relationship Id="rId17" Type="http://schemas.openxmlformats.org/officeDocument/2006/relationships/hyperlink" Target="https://www.pathologyoutlines.com/topic/stainsmucins.html" TargetMode="External"/><Relationship Id="rId2" Type="http://schemas.openxmlformats.org/officeDocument/2006/relationships/hyperlink" Target="https://www.pathologyoutlines.com/topic/stainser.html" TargetMode="External"/><Relationship Id="rId16" Type="http://schemas.openxmlformats.org/officeDocument/2006/relationships/hyperlink" Target="https://www.ncbi.nlm.nih.gov/pubmed/25070172" TargetMode="External"/><Relationship Id="rId20" Type="http://schemas.openxmlformats.org/officeDocument/2006/relationships/hyperlink" Target="https://www.ncbi.nlm.nih.gov/pubmed/32599083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ncbi.nlm.nih.gov/pubmed/16075292" TargetMode="External"/><Relationship Id="rId11" Type="http://schemas.openxmlformats.org/officeDocument/2006/relationships/hyperlink" Target="https://www.pathologyoutlines.com/topic/stainsgata3.html" TargetMode="External"/><Relationship Id="rId5" Type="http://schemas.openxmlformats.org/officeDocument/2006/relationships/hyperlink" Target="https://www.pathologyoutlines.com/topic/stainsAR.html" TargetMode="External"/><Relationship Id="rId15" Type="http://schemas.openxmlformats.org/officeDocument/2006/relationships/hyperlink" Target="https://www.pathologyoutlines.com/topic/stainsgcdfp15.html" TargetMode="External"/><Relationship Id="rId10" Type="http://schemas.openxmlformats.org/officeDocument/2006/relationships/hyperlink" Target="https://www.ncbi.nlm.nih.gov/pubmed/11237489" TargetMode="External"/><Relationship Id="rId19" Type="http://schemas.openxmlformats.org/officeDocument/2006/relationships/hyperlink" Target="https://www.ncbi.nlm.nih.gov/pubmed/20871222" TargetMode="External"/><Relationship Id="rId4" Type="http://schemas.openxmlformats.org/officeDocument/2006/relationships/hyperlink" Target="https://www.ncbi.nlm.nih.gov/pubmed/22399188" TargetMode="External"/><Relationship Id="rId9" Type="http://schemas.openxmlformats.org/officeDocument/2006/relationships/hyperlink" Target="https://www.pathologyoutlines.com/topic/stainsbetacatenin.html" TargetMode="External"/><Relationship Id="rId14" Type="http://schemas.openxmlformats.org/officeDocument/2006/relationships/hyperlink" Target="https://www.pathologyoutlines.com/topic/stainsmammaglobin.html" TargetMode="External"/><Relationship Id="rId22" Type="http://schemas.openxmlformats.org/officeDocument/2006/relationships/hyperlink" Target="https://www.annalsofoncology.org/article/S0923-7534(19)42981-5/fulltex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8473330" TargetMode="External"/><Relationship Id="rId7" Type="http://schemas.openxmlformats.org/officeDocument/2006/relationships/hyperlink" Target="https://www.ncbi.nlm.nih.gov/pubmed/25849106" TargetMode="External"/><Relationship Id="rId2" Type="http://schemas.openxmlformats.org/officeDocument/2006/relationships/hyperlink" Target="https://www.ncbi.nlm.nih.gov/pubmed/2645149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2800196" TargetMode="External"/><Relationship Id="rId5" Type="http://schemas.openxmlformats.org/officeDocument/2006/relationships/hyperlink" Target="https://www.ncbi.nlm.nih.gov/pubmed/11291078" TargetMode="External"/><Relationship Id="rId4" Type="http://schemas.openxmlformats.org/officeDocument/2006/relationships/hyperlink" Target="https://www.ncbi.nlm.nih.gov/pubmed/9365159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7929165" TargetMode="External"/><Relationship Id="rId2" Type="http://schemas.openxmlformats.org/officeDocument/2006/relationships/hyperlink" Target="https://www.ncbi.nlm.nih.gov/pubmed/18704988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18035533" TargetMode="External"/><Relationship Id="rId4" Type="http://schemas.openxmlformats.org/officeDocument/2006/relationships/hyperlink" Target="https://www.ncbi.nlm.nih.gov/pubmed/25283075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4606647" TargetMode="External"/><Relationship Id="rId2" Type="http://schemas.openxmlformats.org/officeDocument/2006/relationships/hyperlink" Target="https://www.ncbi.nlm.nih.gov/pubmed/16896563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https://doi.org/10.1016/j.ejrnm.2017.11.007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stainsegfr.html" TargetMode="External"/><Relationship Id="rId13" Type="http://schemas.openxmlformats.org/officeDocument/2006/relationships/hyperlink" Target="https://www.pathologyoutlines.com/topic/stainsalphasmoothmuscleactin.html" TargetMode="External"/><Relationship Id="rId3" Type="http://schemas.openxmlformats.org/officeDocument/2006/relationships/hyperlink" Target="https://www.pathologyoutlines.com/topic/stainsprog.html" TargetMode="External"/><Relationship Id="rId7" Type="http://schemas.openxmlformats.org/officeDocument/2006/relationships/hyperlink" Target="https://www.pathologyoutlines.com/topic/stainsbreasther2.html" TargetMode="External"/><Relationship Id="rId12" Type="http://schemas.openxmlformats.org/officeDocument/2006/relationships/hyperlink" Target="https://www.pathologyoutlines.com/topic/cdmarkerscd10.html" TargetMode="External"/><Relationship Id="rId2" Type="http://schemas.openxmlformats.org/officeDocument/2006/relationships/hyperlink" Target="https://www.pathologyoutlines.com/topic/stainser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CK818.html" TargetMode="External"/><Relationship Id="rId11" Type="http://schemas.openxmlformats.org/officeDocument/2006/relationships/hyperlink" Target="https://www.pathologyoutlines.com/topic/stainsp63.html" TargetMode="External"/><Relationship Id="rId5" Type="http://schemas.openxmlformats.org/officeDocument/2006/relationships/hyperlink" Target="https://www.pathologyoutlines.com/topic/stainsck8.html" TargetMode="External"/><Relationship Id="rId15" Type="http://schemas.openxmlformats.org/officeDocument/2006/relationships/hyperlink" Target="https://www.pathologyoutlines.com/topic/stainsck14.html" TargetMode="External"/><Relationship Id="rId10" Type="http://schemas.openxmlformats.org/officeDocument/2006/relationships/hyperlink" Target="https://www.ncbi.nlm.nih.gov/pubmed/16753605" TargetMode="External"/><Relationship Id="rId4" Type="http://schemas.openxmlformats.org/officeDocument/2006/relationships/hyperlink" Target="https://www.pathologyoutlines.com/topic/stainsecadherin.html" TargetMode="External"/><Relationship Id="rId9" Type="http://schemas.openxmlformats.org/officeDocument/2006/relationships/hyperlink" Target="https://www.pathologyoutlines.com/topic/stainsp53.html" TargetMode="External"/><Relationship Id="rId14" Type="http://schemas.openxmlformats.org/officeDocument/2006/relationships/hyperlink" Target="https://www.pathologyoutlines.com/topic/stainsck5and6.html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1230710" TargetMode="External"/><Relationship Id="rId2" Type="http://schemas.openxmlformats.org/officeDocument/2006/relationships/hyperlink" Target="https://www.pathologyoutlines.com/topic/breastmalignantductalno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9675453" TargetMode="External"/><Relationship Id="rId5" Type="http://schemas.openxmlformats.org/officeDocument/2006/relationships/hyperlink" Target="https://www.pathologyoutlines.com/topic/breastmalignantDCIS.html" TargetMode="External"/><Relationship Id="rId4" Type="http://schemas.openxmlformats.org/officeDocument/2006/relationships/hyperlink" Target="https://www.pathologyoutlines.com/topic/breastflatepithelialatypia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12846864" TargetMode="External"/><Relationship Id="rId3" Type="http://schemas.openxmlformats.org/officeDocument/2006/relationships/hyperlink" Target="https://www.ncbi.nlm.nih.gov/pubmed/19917872" TargetMode="External"/><Relationship Id="rId7" Type="http://schemas.openxmlformats.org/officeDocument/2006/relationships/hyperlink" Target="https://www.ncbi.nlm.nih.gov/pubmed/16569494" TargetMode="External"/><Relationship Id="rId2" Type="http://schemas.openxmlformats.org/officeDocument/2006/relationships/hyperlink" Target="https://www.ncbi.nlm.nih.gov/pubmed/1878941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5642419" TargetMode="External"/><Relationship Id="rId5" Type="http://schemas.openxmlformats.org/officeDocument/2006/relationships/hyperlink" Target="https://www.ncbi.nlm.nih.gov/pubmed/6873934" TargetMode="External"/><Relationship Id="rId4" Type="http://schemas.openxmlformats.org/officeDocument/2006/relationships/hyperlink" Target="https://www.ncbi.nlm.nih.gov/pubmed/15491969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31783314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0843622" TargetMode="External"/><Relationship Id="rId2" Type="http://schemas.openxmlformats.org/officeDocument/2006/relationships/hyperlink" Target="https://www.ncbi.nlm.nih.gov/pubmed/29063656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2129179" TargetMode="External"/><Relationship Id="rId2" Type="http://schemas.openxmlformats.org/officeDocument/2006/relationships/hyperlink" Target="https://www.ncbi.nlm.nih.gov/pubmed/26804749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stainsNSE.html" TargetMode="External"/><Relationship Id="rId13" Type="http://schemas.openxmlformats.org/officeDocument/2006/relationships/hyperlink" Target="https://www.ncbi.nlm.nih.gov/pubmed/32871976" TargetMode="External"/><Relationship Id="rId3" Type="http://schemas.openxmlformats.org/officeDocument/2006/relationships/hyperlink" Target="https://www.pathologyoutlines.com/topic/stainsprog.html" TargetMode="External"/><Relationship Id="rId7" Type="http://schemas.openxmlformats.org/officeDocument/2006/relationships/hyperlink" Target="https://www.pathologyoutlines.com/topic/stainssynaptophysin.html" TargetMode="External"/><Relationship Id="rId12" Type="http://schemas.openxmlformats.org/officeDocument/2006/relationships/hyperlink" Target="https://www.pathologyoutlines.com/topic/stainsbreasther2.html" TargetMode="External"/><Relationship Id="rId2" Type="http://schemas.openxmlformats.org/officeDocument/2006/relationships/hyperlink" Target="https://www.pathologyoutlines.com/topic/stainser.html" TargetMode="External"/><Relationship Id="rId16" Type="http://schemas.openxmlformats.org/officeDocument/2006/relationships/hyperlink" Target="https://www.pathologyoutlines.com/topic/stainsmucins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stainschromogranin.html" TargetMode="External"/><Relationship Id="rId11" Type="http://schemas.openxmlformats.org/officeDocument/2006/relationships/hyperlink" Target="https://www.pathologyoutlines.com/topic/stainsgata3.html" TargetMode="External"/><Relationship Id="rId5" Type="http://schemas.openxmlformats.org/officeDocument/2006/relationships/hyperlink" Target="https://www.pathologyoutlines.com/topic/stainsmuc2.html" TargetMode="External"/><Relationship Id="rId15" Type="http://schemas.openxmlformats.org/officeDocument/2006/relationships/hyperlink" Target="https://www.ncbi.nlm.nih.gov/pubmed/31783314" TargetMode="External"/><Relationship Id="rId10" Type="http://schemas.openxmlformats.org/officeDocument/2006/relationships/hyperlink" Target="https://www.pathologyoutlines.com/topic/stainswt1.html" TargetMode="External"/><Relationship Id="rId4" Type="http://schemas.openxmlformats.org/officeDocument/2006/relationships/hyperlink" Target="https://www.ncbi.nlm.nih.gov/pubmed/29291541" TargetMode="External"/><Relationship Id="rId9" Type="http://schemas.openxmlformats.org/officeDocument/2006/relationships/hyperlink" Target="https://www.ncbi.nlm.nih.gov/pubmed/26225144" TargetMode="External"/><Relationship Id="rId14" Type="http://schemas.openxmlformats.org/officeDocument/2006/relationships/hyperlink" Target="https://www.pathologyoutlines.com/topic/stainsAR.html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3064938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9063656" TargetMode="External"/><Relationship Id="rId2" Type="http://schemas.openxmlformats.org/officeDocument/2006/relationships/hyperlink" Target="https://www.ncbi.nlm.nih.gov/pubmed/3178331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cbi.nlm.nih.gov/pubmed/29220097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hologyoutlines.com/topic/breastmalignantductalNOS.html" TargetMode="External"/><Relationship Id="rId2" Type="http://schemas.openxmlformats.org/officeDocument/2006/relationships/hyperlink" Target="https://www.ncbi.nlm.nih.gov/pubmed/33844001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pathologyoutlines.com/topic/breastfibroadenoma.html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31620682" TargetMode="External"/><Relationship Id="rId3" Type="http://schemas.openxmlformats.org/officeDocument/2006/relationships/hyperlink" Target="https://www.pathologyoutlines.com/topic/stainsck14.html" TargetMode="External"/><Relationship Id="rId7" Type="http://schemas.openxmlformats.org/officeDocument/2006/relationships/hyperlink" Target="https://www.pathologyoutlines.com/topic/breastmalignanttripleneg.html" TargetMode="External"/><Relationship Id="rId2" Type="http://schemas.openxmlformats.org/officeDocument/2006/relationships/hyperlink" Target="https://www.pathologyoutlines.com/topic/stainsck5and6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stainsPDL1.html" TargetMode="External"/><Relationship Id="rId11" Type="http://schemas.openxmlformats.org/officeDocument/2006/relationships/hyperlink" Target="https://www.pathologyoutlines.com/topic/stainsbreasther2.html" TargetMode="External"/><Relationship Id="rId5" Type="http://schemas.openxmlformats.org/officeDocument/2006/relationships/hyperlink" Target="https://www.pathologyoutlines.com/topic/stainsp53.html" TargetMode="External"/><Relationship Id="rId10" Type="http://schemas.openxmlformats.org/officeDocument/2006/relationships/hyperlink" Target="https://www.pathologyoutlines.com/topic/stainsprog.html" TargetMode="External"/><Relationship Id="rId4" Type="http://schemas.openxmlformats.org/officeDocument/2006/relationships/hyperlink" Target="https://www.pathologyoutlines.com/topic/stainsegfr.html" TargetMode="External"/><Relationship Id="rId9" Type="http://schemas.openxmlformats.org/officeDocument/2006/relationships/hyperlink" Target="https://www.pathologyoutlines.com/topic/stainser.html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970136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3844001" TargetMode="External"/><Relationship Id="rId2" Type="http://schemas.openxmlformats.org/officeDocument/2006/relationships/hyperlink" Target="https://www.pathologyoutlines.com/topic/breastmalignanttripleneg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25214542" TargetMode="External"/><Relationship Id="rId4" Type="http://schemas.openxmlformats.org/officeDocument/2006/relationships/hyperlink" Target="https://www.ncbi.nlm.nih.gov/pubmed/19286369" TargetMode="Externa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6483064" TargetMode="External"/><Relationship Id="rId2" Type="http://schemas.openxmlformats.org/officeDocument/2006/relationships/hyperlink" Target="https://www.ncbi.nlm.nih.gov/pubmed/2866541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15698386" TargetMode="External"/><Relationship Id="rId4" Type="http://schemas.openxmlformats.org/officeDocument/2006/relationships/hyperlink" Target="https://www.amazon.com/exec/obidos/ASIN/928324494X/pathologyoutl-20" TargetMode="Externa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ashpublications.org/blood/article/135/12/974/452684/Hyperdiploid-B-lymphoblastic-leukemia-lymphoma" TargetMode="External"/><Relationship Id="rId2" Type="http://schemas.openxmlformats.org/officeDocument/2006/relationships/hyperlink" Target="https://www.ncbi.nlm.nih.gov/pubmed/659011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mazon.com/exec/obidos/ASIN/928324494X/pathologyoutl-20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mazon.com/exec/obidos/ASIN/928324494X/pathologyoutl-20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28665419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mazon.com/exec/obidos/ASIN/928324494X/pathologyoutl-20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stainshladr.html" TargetMode="External"/><Relationship Id="rId13" Type="http://schemas.openxmlformats.org/officeDocument/2006/relationships/hyperlink" Target="https://www.pathologyoutlines.com/topic/cdmarkerscd117.html" TargetMode="External"/><Relationship Id="rId18" Type="http://schemas.openxmlformats.org/officeDocument/2006/relationships/hyperlink" Target="https://www.pathologyoutlines.com/topic/cdmarkerscd3.html" TargetMode="External"/><Relationship Id="rId3" Type="http://schemas.openxmlformats.org/officeDocument/2006/relationships/hyperlink" Target="https://www.pathologyoutlines.com/topic/cdmarkerscd79a.html" TargetMode="External"/><Relationship Id="rId21" Type="http://schemas.openxmlformats.org/officeDocument/2006/relationships/hyperlink" Target="https://www.pathologyoutlines.com/topic/cdmarkerscd5.html" TargetMode="External"/><Relationship Id="rId7" Type="http://schemas.openxmlformats.org/officeDocument/2006/relationships/hyperlink" Target="https://www.pathologyoutlines.com/topic/cdmarkerscd34.html" TargetMode="External"/><Relationship Id="rId12" Type="http://schemas.openxmlformats.org/officeDocument/2006/relationships/hyperlink" Target="https://www.pathologyoutlines.com/topic/cdmarkerscd33.html" TargetMode="External"/><Relationship Id="rId17" Type="http://schemas.openxmlformats.org/officeDocument/2006/relationships/hyperlink" Target="https://www.pathologyoutlines.com/topic/cdmarkerscd1.html#cd7" TargetMode="External"/><Relationship Id="rId2" Type="http://schemas.openxmlformats.org/officeDocument/2006/relationships/hyperlink" Target="https://www.pathologyoutlines.com/topic/cdmarkerscd19.html" TargetMode="External"/><Relationship Id="rId16" Type="http://schemas.openxmlformats.org/officeDocument/2006/relationships/hyperlink" Target="https://www.pathologyoutlines.com/topic/cdmarkerscd1a.html" TargetMode="External"/><Relationship Id="rId20" Type="http://schemas.openxmlformats.org/officeDocument/2006/relationships/hyperlink" Target="https://www.pathologyoutlines.com/topic/cdmarkerscd4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stainstdt.html" TargetMode="External"/><Relationship Id="rId11" Type="http://schemas.openxmlformats.org/officeDocument/2006/relationships/hyperlink" Target="https://www.pathologyoutlines.com/topic/cdmarkerscd13.html" TargetMode="External"/><Relationship Id="rId24" Type="http://schemas.openxmlformats.org/officeDocument/2006/relationships/hyperlink" Target="https://www.pathologyoutlines.com/topic/stainslysozyme.html" TargetMode="External"/><Relationship Id="rId5" Type="http://schemas.openxmlformats.org/officeDocument/2006/relationships/hyperlink" Target="https://www.pathologyoutlines.com/topic/cdmarkerscd20to29.html#cd24" TargetMode="External"/><Relationship Id="rId15" Type="http://schemas.openxmlformats.org/officeDocument/2006/relationships/hyperlink" Target="https://www.pathologyoutlines.com/topic/cdmarkerscd99.html" TargetMode="External"/><Relationship Id="rId23" Type="http://schemas.openxmlformats.org/officeDocument/2006/relationships/hyperlink" Target="https://www.pathologyoutlines.com/topic/stainsmyeloperoxidase.html" TargetMode="External"/><Relationship Id="rId10" Type="http://schemas.openxmlformats.org/officeDocument/2006/relationships/hyperlink" Target="https://www.pathologyoutlines.com/topic/stainspax5.html" TargetMode="External"/><Relationship Id="rId19" Type="http://schemas.openxmlformats.org/officeDocument/2006/relationships/hyperlink" Target="https://www.pathologyoutlines.com/topic/cdmarkerscd1.html#cd2" TargetMode="External"/><Relationship Id="rId4" Type="http://schemas.openxmlformats.org/officeDocument/2006/relationships/hyperlink" Target="https://www.pathologyoutlines.com/topic/cdmarkerscd20to29.html#cd22" TargetMode="External"/><Relationship Id="rId9" Type="http://schemas.openxmlformats.org/officeDocument/2006/relationships/hyperlink" Target="https://www.pathologyoutlines.com/topic/cdmarkerscd10.html" TargetMode="External"/><Relationship Id="rId14" Type="http://schemas.openxmlformats.org/officeDocument/2006/relationships/hyperlink" Target="https://www.pathologyoutlines.com/topic/cdmarkerscd20.html" TargetMode="External"/><Relationship Id="rId22" Type="http://schemas.openxmlformats.org/officeDocument/2006/relationships/hyperlink" Target="https://www.pathologyoutlines.com/topic/cdmarkerscd8.html" TargetMode="Externa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leukemiat514.html" TargetMode="External"/><Relationship Id="rId3" Type="http://schemas.openxmlformats.org/officeDocument/2006/relationships/hyperlink" Target="https://www.pathologyoutlines.com/topic/leukemiaALLhyperdiploidy.html" TargetMode="External"/><Relationship Id="rId7" Type="http://schemas.openxmlformats.org/officeDocument/2006/relationships/hyperlink" Target="https://www.pathologyoutlines.com/topic/leukemiaprebbcrabl1like.html" TargetMode="External"/><Relationship Id="rId2" Type="http://schemas.openxmlformats.org/officeDocument/2006/relationships/hyperlink" Target="https://www.pathologyoutlines.com/topic/leukemiapreBALLt122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athologyoutlines.com/topic/leukemiahypodiploidy.html" TargetMode="External"/><Relationship Id="rId5" Type="http://schemas.openxmlformats.org/officeDocument/2006/relationships/hyperlink" Target="https://www.pathologyoutlines.com/topic/leukemiapreballMLL.html" TargetMode="External"/><Relationship Id="rId10" Type="http://schemas.openxmlformats.org/officeDocument/2006/relationships/hyperlink" Target="https://www.amazon.com/exec/obidos/ASIN/928324494X/pathologyoutl-20" TargetMode="External"/><Relationship Id="rId4" Type="http://schemas.openxmlformats.org/officeDocument/2006/relationships/hyperlink" Target="https://www.pathologyoutlines.com/topic/leukemiapreBt922.html" TargetMode="External"/><Relationship Id="rId9" Type="http://schemas.openxmlformats.org/officeDocument/2006/relationships/hyperlink" Target="https://www.pathologyoutlines.com/topic/leukemiaTall.html" TargetMode="Externa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eer.cancer.gov/archive/csr/1975_2018/" TargetMode="External"/><Relationship Id="rId2" Type="http://schemas.openxmlformats.org/officeDocument/2006/relationships/hyperlink" Target="https://www.ncbi.nlm.nih.gov/pubmed/302075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9092773" TargetMode="External"/><Relationship Id="rId5" Type="http://schemas.openxmlformats.org/officeDocument/2006/relationships/hyperlink" Target="https://www.ncbi.nlm.nih.gov/pubmed/27899183" TargetMode="External"/><Relationship Id="rId4" Type="http://schemas.openxmlformats.org/officeDocument/2006/relationships/hyperlink" Target="https://www.ncbi.nlm.nih.gov/pubmed/1990835" TargetMode="Externa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4865822" TargetMode="External"/><Relationship Id="rId2" Type="http://schemas.openxmlformats.org/officeDocument/2006/relationships/hyperlink" Target="https://www.ncbi.nlm.nih.gov/pubmed/36127864" TargetMode="Externa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2600744" TargetMode="External"/><Relationship Id="rId2" Type="http://schemas.openxmlformats.org/officeDocument/2006/relationships/hyperlink" Target="https://www.ncbi.nlm.nih.gov/pubmed/30482418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30482418" TargetMode="External"/><Relationship Id="rId2" Type="http://schemas.openxmlformats.org/officeDocument/2006/relationships/hyperlink" Target="https://www.ncbi.nlm.nih.gov/pubmed/20852592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cdmarkerscd21.html" TargetMode="External"/><Relationship Id="rId3" Type="http://schemas.openxmlformats.org/officeDocument/2006/relationships/hyperlink" Target="https://www.pathologyoutlines.com/topic/cdmarkerscd31.html" TargetMode="External"/><Relationship Id="rId7" Type="http://schemas.openxmlformats.org/officeDocument/2006/relationships/hyperlink" Target="https://www.ncbi.nlm.nih.gov/pubmed/19123729" TargetMode="External"/><Relationship Id="rId2" Type="http://schemas.openxmlformats.org/officeDocument/2006/relationships/hyperlink" Target="https://www.pathologyoutlines.com/topic/cdmarkerscd8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cdmarkerscd34.html" TargetMode="External"/><Relationship Id="rId5" Type="http://schemas.openxmlformats.org/officeDocument/2006/relationships/hyperlink" Target="https://www.pathologyoutlines.com/topic/stainsvimentin.html" TargetMode="External"/><Relationship Id="rId4" Type="http://schemas.openxmlformats.org/officeDocument/2006/relationships/hyperlink" Target="https://www.pathologyoutlines.com/topic/stainsfactorviii.html" TargetMode="External"/><Relationship Id="rId9" Type="http://schemas.openxmlformats.org/officeDocument/2006/relationships/hyperlink" Target="https://www.pathologyoutlines.com/topic/stainsalphasmoothmuscleactin.html" TargetMode="Externa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/25396318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8231276" TargetMode="External"/><Relationship Id="rId2" Type="http://schemas.openxmlformats.org/officeDocument/2006/relationships/hyperlink" Target="https://www.ncbi.nlm.nih.gov/pubmed/3187088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29191778" TargetMode="External"/><Relationship Id="rId4" Type="http://schemas.openxmlformats.org/officeDocument/2006/relationships/hyperlink" Target="https://www.ncbi.nlm.nih.gov/pubmed/25629638" TargetMode="Externa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21191117" TargetMode="External"/><Relationship Id="rId3" Type="http://schemas.openxmlformats.org/officeDocument/2006/relationships/hyperlink" Target="https://www.ncbi.nlm.nih.gov/pubmed/19190634" TargetMode="External"/><Relationship Id="rId7" Type="http://schemas.openxmlformats.org/officeDocument/2006/relationships/hyperlink" Target="https://www.ncbi.nlm.nih.gov/pubmed/24477977" TargetMode="External"/><Relationship Id="rId2" Type="http://schemas.openxmlformats.org/officeDocument/2006/relationships/hyperlink" Target="https://www.ncbi.nlm.nih.gov/pubmed/1855236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17036554" TargetMode="External"/><Relationship Id="rId5" Type="http://schemas.openxmlformats.org/officeDocument/2006/relationships/hyperlink" Target="https://www.ncbi.nlm.nih.gov/pubmed/17372914" TargetMode="External"/><Relationship Id="rId4" Type="http://schemas.openxmlformats.org/officeDocument/2006/relationships/hyperlink" Target="https://www.ncbi.nlm.nih.gov/pubmed/16945118" TargetMode="Externa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8231276" TargetMode="External"/><Relationship Id="rId2" Type="http://schemas.openxmlformats.org/officeDocument/2006/relationships/hyperlink" Target="https://www.ncbi.nlm.nih.gov/pubmed/2562963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cbi.nlm.nih.gov/pubmed/22276606" TargetMode="External"/><Relationship Id="rId5" Type="http://schemas.openxmlformats.org/officeDocument/2006/relationships/hyperlink" Target="https://www.ncbi.nlm.nih.gov/pubmed/30081670" TargetMode="External"/><Relationship Id="rId4" Type="http://schemas.openxmlformats.org/officeDocument/2006/relationships/hyperlink" Target="https://www.ncbi.nlm.nih.gov/pubmed/16731193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5952513" TargetMode="External"/><Relationship Id="rId2" Type="http://schemas.openxmlformats.org/officeDocument/2006/relationships/hyperlink" Target="https://www.ncbi.nlm.nih.gov/pubmed/20859123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g"/><Relationship Id="rId4" Type="http://schemas.openxmlformats.org/officeDocument/2006/relationships/hyperlink" Target="https://www.ncbi.nlm.nih.gov/pubmed/31289591" TargetMode="Externa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thologyoutlines.com/topic/cdmarkerscd20.html" TargetMode="External"/><Relationship Id="rId13" Type="http://schemas.openxmlformats.org/officeDocument/2006/relationships/hyperlink" Target="https://www.pathologyoutlines.com/topic/cdmarkerscd99.html" TargetMode="External"/><Relationship Id="rId3" Type="http://schemas.openxmlformats.org/officeDocument/2006/relationships/hyperlink" Target="https://www.pathologyoutlines.com/topic/stainscam52.html" TargetMode="External"/><Relationship Id="rId7" Type="http://schemas.openxmlformats.org/officeDocument/2006/relationships/hyperlink" Target="https://www.pathologyoutlines.com/topic/stainspax8.html" TargetMode="External"/><Relationship Id="rId12" Type="http://schemas.openxmlformats.org/officeDocument/2006/relationships/hyperlink" Target="https://www.pathologyoutlines.com/topic/cdmarkerscd1a.html" TargetMode="External"/><Relationship Id="rId2" Type="http://schemas.openxmlformats.org/officeDocument/2006/relationships/hyperlink" Target="https://www.pathologyoutlines.com/topic/stainsae1ae3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athologyoutlines.com/topic/stainsck5and6.html" TargetMode="External"/><Relationship Id="rId11" Type="http://schemas.openxmlformats.org/officeDocument/2006/relationships/hyperlink" Target="https://www.pathologyoutlines.com/topic/stainstdt.html" TargetMode="External"/><Relationship Id="rId5" Type="http://schemas.openxmlformats.org/officeDocument/2006/relationships/hyperlink" Target="https://www.pathologyoutlines.com/topic/stainsp63.html" TargetMode="External"/><Relationship Id="rId15" Type="http://schemas.openxmlformats.org/officeDocument/2006/relationships/hyperlink" Target="https://www.pathologyoutlines.com/topic/stainsck20.html" TargetMode="External"/><Relationship Id="rId10" Type="http://schemas.openxmlformats.org/officeDocument/2006/relationships/hyperlink" Target="https://www.pathologyoutlines.com/topic/stainsttf1.html" TargetMode="External"/><Relationship Id="rId4" Type="http://schemas.openxmlformats.org/officeDocument/2006/relationships/hyperlink" Target="https://www.pathologyoutlines.com/topic/stainsdeltaNp63.html" TargetMode="External"/><Relationship Id="rId9" Type="http://schemas.openxmlformats.org/officeDocument/2006/relationships/hyperlink" Target="https://www.pathologyoutlines.com/topic/stainsbcl2.html" TargetMode="External"/><Relationship Id="rId14" Type="http://schemas.openxmlformats.org/officeDocument/2006/relationships/hyperlink" Target="https://www.ncbi.nlm.nih.gov/pubmed/32640732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3444221" TargetMode="External"/><Relationship Id="rId2" Type="http://schemas.openxmlformats.org/officeDocument/2006/relationships/hyperlink" Target="https://www.ncbi.nlm.nih.gov/pubmed/2943869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cbi.nlm.nih.gov/pubmed/31641231" TargetMode="External"/><Relationship Id="rId4" Type="http://schemas.openxmlformats.org/officeDocument/2006/relationships/hyperlink" Target="https://www.ncbi.nlm.nih.gov/pubmed/24974848" TargetMode="Externa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azon.com/exec/obidos/ASIN/3319406175/pathologyoutl-2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20477" y="1936999"/>
            <a:ext cx="8648938" cy="3058869"/>
          </a:xfrm>
          <a:prstGeom prst="rect">
            <a:avLst/>
          </a:prstGeom>
        </p:spPr>
        <p:txBody>
          <a:bodyPr vert="horz" wrap="square" lIns="0" tIns="11766" rIns="0" bIns="0" rtlCol="0" anchor="ctr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INTEGRATED ACADEMIC STUDIES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MEDICINE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 smtClean="0"/>
              <a:t/>
            </a:r>
            <a:br>
              <a:rPr lang="en-US" dirty="0" smtClean="0"/>
            </a:br>
            <a:endParaRPr dirty="0">
              <a:solidFill>
                <a:srgbClr val="00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51461" y="3979388"/>
            <a:ext cx="3682253" cy="142356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lang="en-US" sz="2118" spc="-4" dirty="0">
                <a:latin typeface="Times New Roman"/>
                <a:cs typeface="Times New Roman"/>
              </a:rPr>
              <a:t>9</a:t>
            </a:r>
            <a:r>
              <a:rPr lang="en-US" sz="2118" spc="-4" baseline="30000" dirty="0" smtClean="0">
                <a:latin typeface="Times New Roman"/>
                <a:cs typeface="Times New Roman"/>
              </a:rPr>
              <a:t>th</a:t>
            </a:r>
            <a:r>
              <a:rPr lang="en-US" sz="2118" spc="-4" dirty="0" smtClean="0">
                <a:latin typeface="Times New Roman"/>
                <a:cs typeface="Times New Roman"/>
              </a:rPr>
              <a:t> semester</a:t>
            </a:r>
            <a:endParaRPr sz="2118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94" dirty="0">
              <a:latin typeface="Times New Roman"/>
              <a:cs typeface="Times New Roman"/>
            </a:endParaRPr>
          </a:p>
          <a:p>
            <a:pPr>
              <a:spcBef>
                <a:spcPts val="35"/>
              </a:spcBef>
            </a:pPr>
            <a:endParaRPr sz="2647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en-US" sz="2118" b="1" spc="-40" dirty="0" smtClean="0">
                <a:latin typeface="Times New Roman"/>
                <a:cs typeface="Times New Roman"/>
              </a:rPr>
              <a:t>SURGICAL PATHOLOGY</a:t>
            </a:r>
            <a:endParaRPr lang="en-US" sz="2118" dirty="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7154" y="229721"/>
            <a:ext cx="806824" cy="129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6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Etiology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2290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Genetic </a:t>
            </a:r>
            <a:r>
              <a:rPr lang="en-US" dirty="0">
                <a:solidFill>
                  <a:srgbClr val="FF0000"/>
                </a:solidFill>
              </a:rPr>
              <a:t>risk factors: </a:t>
            </a:r>
          </a:p>
          <a:p>
            <a:pPr lvl="1"/>
            <a:r>
              <a:rPr lang="en-US" dirty="0"/>
              <a:t>Breast cancer shows familial clustering </a:t>
            </a:r>
          </a:p>
          <a:p>
            <a:pPr lvl="1"/>
            <a:r>
              <a:rPr lang="en-US" dirty="0"/>
              <a:t>First degree relatives with breast cancer; having 1 first degree relative (mother, sister, daughter) creates a relative risk of 2 - 3x, higher if relative is affected before age 50 or had bilateral disease; relative risk with 2 first degree relatives is 4 - 6x (</a:t>
            </a:r>
            <a:r>
              <a:rPr lang="en-US" dirty="0" err="1">
                <a:hlinkClick r:id="rId2"/>
              </a:rPr>
              <a:t>Int</a:t>
            </a:r>
            <a:r>
              <a:rPr lang="en-US" dirty="0">
                <a:hlinkClick r:id="rId2"/>
              </a:rPr>
              <a:t> J Cancer 1997;71:800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Li-</a:t>
            </a:r>
            <a:r>
              <a:rPr lang="en-US" dirty="0" err="1"/>
              <a:t>Fraumeni</a:t>
            </a:r>
            <a:r>
              <a:rPr lang="en-US" dirty="0"/>
              <a:t> syndrome (</a:t>
            </a:r>
            <a:r>
              <a:rPr lang="en-US" dirty="0" err="1"/>
              <a:t>germline</a:t>
            </a:r>
            <a:r>
              <a:rPr lang="en-US" dirty="0"/>
              <a:t> </a:t>
            </a:r>
            <a:r>
              <a:rPr lang="en-US" i="1" dirty="0"/>
              <a:t>p53</a:t>
            </a:r>
            <a:r>
              <a:rPr lang="en-US" dirty="0"/>
              <a:t> mutations) - 25% of patients develop breast cancer </a:t>
            </a:r>
          </a:p>
          <a:p>
            <a:pPr lvl="1"/>
            <a:r>
              <a:rPr lang="en-US" dirty="0"/>
              <a:t>Mutations of </a:t>
            </a:r>
            <a:r>
              <a:rPr lang="en-US" i="1" dirty="0">
                <a:hlinkClick r:id="rId3"/>
              </a:rPr>
              <a:t>BRCA1</a:t>
            </a:r>
            <a:r>
              <a:rPr lang="en-US" dirty="0"/>
              <a:t> and </a:t>
            </a:r>
            <a:r>
              <a:rPr lang="en-US" i="1" dirty="0"/>
              <a:t>BRCA2</a:t>
            </a:r>
            <a:r>
              <a:rPr lang="en-US" dirty="0"/>
              <a:t> genes are associated with familial breast cancer at an early age, account for 20 - 60% of familial breast cancer but only 5% of all cases </a:t>
            </a:r>
          </a:p>
          <a:p>
            <a:pPr lvl="1"/>
            <a:r>
              <a:rPr lang="en-US" dirty="0" err="1"/>
              <a:t>Germline</a:t>
            </a:r>
            <a:r>
              <a:rPr lang="en-US" dirty="0"/>
              <a:t> </a:t>
            </a:r>
            <a:r>
              <a:rPr lang="en-US" i="1" dirty="0"/>
              <a:t>BRCA1</a:t>
            </a:r>
            <a:r>
              <a:rPr lang="en-US" dirty="0"/>
              <a:t> mutations are associated with risk for triple negative breast cancers, whereas </a:t>
            </a:r>
            <a:r>
              <a:rPr lang="en-US" dirty="0" err="1"/>
              <a:t>germline</a:t>
            </a:r>
            <a:r>
              <a:rPr lang="en-US" dirty="0"/>
              <a:t> </a:t>
            </a:r>
            <a:r>
              <a:rPr lang="en-US" i="1" dirty="0"/>
              <a:t>BRCA2</a:t>
            </a:r>
            <a:r>
              <a:rPr lang="en-US" dirty="0"/>
              <a:t> mutations are associated with hormone receptor positive breast cancers (</a:t>
            </a:r>
            <a:r>
              <a:rPr lang="en-US" dirty="0">
                <a:hlinkClick r:id="rId4"/>
              </a:rPr>
              <a:t>J </a:t>
            </a:r>
            <a:r>
              <a:rPr lang="en-US" dirty="0" err="1">
                <a:hlinkClick r:id="rId4"/>
              </a:rPr>
              <a:t>Clin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Oncol</a:t>
            </a:r>
            <a:r>
              <a:rPr lang="en-US" dirty="0">
                <a:hlinkClick r:id="rId4"/>
              </a:rPr>
              <a:t> 2015;33:304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Cowden disease (multiple </a:t>
            </a:r>
            <a:r>
              <a:rPr lang="en-US" dirty="0" err="1"/>
              <a:t>hamartoma</a:t>
            </a:r>
            <a:r>
              <a:rPr lang="en-US" dirty="0"/>
              <a:t> syndrome): autosomal dominant, due to 10q mutation: 30 - 50% risk of breast cancer (ductal carcinoma in situ or invasive ductal carcinoma) by age 50; also benign skin tumors (</a:t>
            </a:r>
            <a:r>
              <a:rPr lang="en-US" dirty="0">
                <a:hlinkClick r:id="rId5"/>
              </a:rPr>
              <a:t>Hum </a:t>
            </a:r>
            <a:r>
              <a:rPr lang="en-US" dirty="0" err="1">
                <a:hlinkClick r:id="rId5"/>
              </a:rPr>
              <a:t>Pathol</a:t>
            </a:r>
            <a:r>
              <a:rPr lang="en-US" dirty="0">
                <a:hlinkClick r:id="rId5"/>
              </a:rPr>
              <a:t> 1998;29:47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Heterozygous carriers for ataxia telangiectasia have an 11% risk of breast cancer by age 50 </a:t>
            </a:r>
          </a:p>
          <a:p>
            <a:pPr lvl="1"/>
            <a:r>
              <a:rPr lang="en-US" dirty="0"/>
              <a:t>Black women (compared to white women) have more frequent breast cancers in women &lt; age 40; present with higher stage tumors with higher nuclear grade that are more likely ER / PR negative, have higher mortality rate (</a:t>
            </a:r>
            <a:r>
              <a:rPr lang="en-US" dirty="0">
                <a:hlinkClick r:id="rId6"/>
              </a:rPr>
              <a:t>J </a:t>
            </a:r>
            <a:r>
              <a:rPr lang="en-US" dirty="0" err="1">
                <a:hlinkClick r:id="rId6"/>
              </a:rPr>
              <a:t>Natl</a:t>
            </a:r>
            <a:r>
              <a:rPr lang="en-US" dirty="0">
                <a:hlinkClick r:id="rId6"/>
              </a:rPr>
              <a:t> Cancer </a:t>
            </a:r>
            <a:r>
              <a:rPr lang="en-US" dirty="0" err="1">
                <a:hlinkClick r:id="rId6"/>
              </a:rPr>
              <a:t>Inst</a:t>
            </a:r>
            <a:r>
              <a:rPr lang="en-US" dirty="0">
                <a:hlinkClick r:id="rId6"/>
              </a:rPr>
              <a:t> 200;100:1804</a:t>
            </a:r>
            <a:r>
              <a:rPr lang="en-US" dirty="0"/>
              <a:t>, </a:t>
            </a:r>
            <a:r>
              <a:rPr lang="en-US" dirty="0">
                <a:hlinkClick r:id="rId7"/>
              </a:rPr>
              <a:t>Cancer 1998;83:2509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Women have 100x risk of breast cancer compared to men (</a:t>
            </a:r>
            <a:r>
              <a:rPr lang="en-US" dirty="0">
                <a:hlinkClick r:id="rId8"/>
              </a:rPr>
              <a:t>J </a:t>
            </a:r>
            <a:r>
              <a:rPr lang="en-US" dirty="0" err="1">
                <a:hlinkClick r:id="rId8"/>
              </a:rPr>
              <a:t>Clin</a:t>
            </a:r>
            <a:r>
              <a:rPr lang="en-US" dirty="0">
                <a:hlinkClick r:id="rId8"/>
              </a:rPr>
              <a:t> </a:t>
            </a:r>
            <a:r>
              <a:rPr lang="en-US" dirty="0" err="1">
                <a:hlinkClick r:id="rId8"/>
              </a:rPr>
              <a:t>Oncol</a:t>
            </a:r>
            <a:r>
              <a:rPr lang="en-US" dirty="0">
                <a:hlinkClick r:id="rId8"/>
              </a:rPr>
              <a:t> 2011;29:4381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8813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Etiology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2290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Environmental </a:t>
            </a:r>
            <a:r>
              <a:rPr lang="en-US" dirty="0">
                <a:solidFill>
                  <a:srgbClr val="FF0000"/>
                </a:solidFill>
              </a:rPr>
              <a:t>risk factors: </a:t>
            </a:r>
          </a:p>
          <a:p>
            <a:pPr lvl="1"/>
            <a:r>
              <a:rPr lang="en-US" dirty="0"/>
              <a:t>Rates in U.S. &gt; Japan / Taiwan (5:1), also high in Northern Europe, low in Asia / Africa; may be due to known risks of obesity / high fat diet and heavy alcohol use; however, differences diminish with immigration (</a:t>
            </a:r>
            <a:r>
              <a:rPr lang="en-US" dirty="0" err="1">
                <a:hlinkClick r:id="rId2"/>
              </a:rPr>
              <a:t>Nutr</a:t>
            </a:r>
            <a:r>
              <a:rPr lang="en-US" dirty="0">
                <a:hlinkClick r:id="rId2"/>
              </a:rPr>
              <a:t> Cancer 2008;60:492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Am J </a:t>
            </a:r>
            <a:r>
              <a:rPr lang="en-US" dirty="0" err="1">
                <a:hlinkClick r:id="rId3"/>
              </a:rPr>
              <a:t>Epidemiol</a:t>
            </a:r>
            <a:r>
              <a:rPr lang="en-US" dirty="0">
                <a:hlinkClick r:id="rId3"/>
              </a:rPr>
              <a:t> 2000;152:950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Alcohol consumption has been consistently associated with a moderate increase in risk, particularly hormone receptor positive breast cancers (</a:t>
            </a:r>
            <a:r>
              <a:rPr lang="en-US" dirty="0">
                <a:hlinkClick r:id="rId4"/>
              </a:rPr>
              <a:t>JAMA 1998;279:535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Adult dietary soy foods and carotenoids have protective effect (</a:t>
            </a:r>
            <a:r>
              <a:rPr lang="en-US" dirty="0">
                <a:hlinkClick r:id="rId5"/>
              </a:rPr>
              <a:t>Am J </a:t>
            </a:r>
            <a:r>
              <a:rPr lang="en-US" dirty="0" err="1">
                <a:hlinkClick r:id="rId5"/>
              </a:rPr>
              <a:t>Clin</a:t>
            </a:r>
            <a:r>
              <a:rPr lang="en-US" dirty="0">
                <a:hlinkClick r:id="rId5"/>
              </a:rPr>
              <a:t> </a:t>
            </a:r>
            <a:r>
              <a:rPr lang="en-US" dirty="0" err="1">
                <a:hlinkClick r:id="rId5"/>
              </a:rPr>
              <a:t>Nutr</a:t>
            </a:r>
            <a:r>
              <a:rPr lang="en-US" dirty="0">
                <a:hlinkClick r:id="rId5"/>
              </a:rPr>
              <a:t> 2009;89:1920</a:t>
            </a:r>
            <a:r>
              <a:rPr lang="en-US" dirty="0"/>
              <a:t>, </a:t>
            </a:r>
            <a:r>
              <a:rPr lang="en-US" dirty="0" err="1">
                <a:hlinkClick r:id="rId6"/>
              </a:rPr>
              <a:t>Int</a:t>
            </a:r>
            <a:r>
              <a:rPr lang="en-US" dirty="0">
                <a:hlinkClick r:id="rId6"/>
              </a:rPr>
              <a:t> J Cancer 2009;124:2929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Physical activity has a protective effect (</a:t>
            </a:r>
            <a:r>
              <a:rPr lang="en-US" dirty="0">
                <a:hlinkClick r:id="rId7"/>
              </a:rPr>
              <a:t>J </a:t>
            </a:r>
            <a:r>
              <a:rPr lang="en-US" dirty="0" err="1">
                <a:hlinkClick r:id="rId7"/>
              </a:rPr>
              <a:t>Natl</a:t>
            </a:r>
            <a:r>
              <a:rPr lang="en-US" dirty="0">
                <a:hlinkClick r:id="rId7"/>
              </a:rPr>
              <a:t> Cancer </a:t>
            </a:r>
            <a:r>
              <a:rPr lang="en-US" dirty="0" err="1">
                <a:hlinkClick r:id="rId7"/>
              </a:rPr>
              <a:t>Inst</a:t>
            </a:r>
            <a:r>
              <a:rPr lang="en-US" dirty="0">
                <a:hlinkClick r:id="rId7"/>
              </a:rPr>
              <a:t> 2008;100:728</a:t>
            </a:r>
            <a:r>
              <a:rPr lang="en-US" dirty="0"/>
              <a:t>, </a:t>
            </a:r>
            <a:r>
              <a:rPr lang="en-US" dirty="0">
                <a:hlinkClick r:id="rId8"/>
              </a:rPr>
              <a:t>Breast Cancer Res Treat 2010;120:235</a:t>
            </a:r>
            <a:r>
              <a:rPr lang="en-US" dirty="0"/>
              <a:t>) </a:t>
            </a:r>
          </a:p>
          <a:p>
            <a:r>
              <a:rPr lang="en-US" dirty="0">
                <a:solidFill>
                  <a:srgbClr val="FF0000"/>
                </a:solidFill>
              </a:rPr>
              <a:t>Other risk factors: </a:t>
            </a:r>
          </a:p>
          <a:p>
            <a:pPr lvl="1"/>
            <a:r>
              <a:rPr lang="en-US" dirty="0"/>
              <a:t>Female sex and older age are probably the most common risk factors of breast cancer </a:t>
            </a:r>
          </a:p>
          <a:p>
            <a:pPr lvl="1"/>
            <a:r>
              <a:rPr lang="en-US" dirty="0"/>
              <a:t>Proliferative breast disease (see individual topics in </a:t>
            </a:r>
            <a:r>
              <a:rPr lang="en-US" dirty="0">
                <a:hlinkClick r:id="rId9"/>
              </a:rPr>
              <a:t>Breast</a:t>
            </a:r>
            <a:r>
              <a:rPr lang="en-US" dirty="0"/>
              <a:t> chapter), particularly in situ carcinoma (</a:t>
            </a:r>
            <a:r>
              <a:rPr lang="en-US" dirty="0" err="1">
                <a:hlinkClick r:id="rId10"/>
              </a:rPr>
              <a:t>Clin</a:t>
            </a:r>
            <a:r>
              <a:rPr lang="en-US" dirty="0">
                <a:hlinkClick r:id="rId10"/>
              </a:rPr>
              <a:t> Cancer Res 2007;13:5474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Carcinoma of opposite breast or endometrium </a:t>
            </a:r>
          </a:p>
          <a:p>
            <a:pPr lvl="1"/>
            <a:r>
              <a:rPr lang="en-US" dirty="0"/>
              <a:t>Radiation exposure in young women, including women &lt; age 30 with </a:t>
            </a:r>
            <a:r>
              <a:rPr lang="en-US" dirty="0" err="1"/>
              <a:t>supradiaphragmatic</a:t>
            </a:r>
            <a:r>
              <a:rPr lang="en-US" dirty="0"/>
              <a:t> radiation for Hodgkin lymphoma; reduced risk if also have irradiation of ovaries &gt; 5 </a:t>
            </a:r>
            <a:r>
              <a:rPr lang="en-US" dirty="0" err="1"/>
              <a:t>Gy</a:t>
            </a:r>
            <a:r>
              <a:rPr lang="en-US" dirty="0"/>
              <a:t> (</a:t>
            </a:r>
            <a:r>
              <a:rPr lang="en-US" dirty="0" err="1">
                <a:hlinkClick r:id="rId11"/>
              </a:rPr>
              <a:t>Int</a:t>
            </a:r>
            <a:r>
              <a:rPr lang="en-US" dirty="0">
                <a:hlinkClick r:id="rId11"/>
              </a:rPr>
              <a:t> J </a:t>
            </a:r>
            <a:r>
              <a:rPr lang="en-US" dirty="0" err="1">
                <a:hlinkClick r:id="rId11"/>
              </a:rPr>
              <a:t>Radiat</a:t>
            </a:r>
            <a:r>
              <a:rPr lang="en-US" dirty="0">
                <a:hlinkClick r:id="rId11"/>
              </a:rPr>
              <a:t> </a:t>
            </a:r>
            <a:r>
              <a:rPr lang="en-US" dirty="0" err="1">
                <a:hlinkClick r:id="rId11"/>
              </a:rPr>
              <a:t>Oncol</a:t>
            </a:r>
            <a:r>
              <a:rPr lang="en-US" dirty="0">
                <a:hlinkClick r:id="rId11"/>
              </a:rPr>
              <a:t> </a:t>
            </a:r>
            <a:r>
              <a:rPr lang="en-US" dirty="0" err="1">
                <a:hlinkClick r:id="rId11"/>
              </a:rPr>
              <a:t>Biol</a:t>
            </a:r>
            <a:r>
              <a:rPr lang="en-US" dirty="0">
                <a:hlinkClick r:id="rId11"/>
              </a:rPr>
              <a:t> </a:t>
            </a:r>
            <a:r>
              <a:rPr lang="en-US" dirty="0" err="1">
                <a:hlinkClick r:id="rId11"/>
              </a:rPr>
              <a:t>Phys</a:t>
            </a:r>
            <a:r>
              <a:rPr lang="en-US" dirty="0">
                <a:hlinkClick r:id="rId11"/>
              </a:rPr>
              <a:t> 2009;73:69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J </a:t>
            </a:r>
            <a:r>
              <a:rPr lang="en-US" dirty="0" err="1">
                <a:hlinkClick r:id="rId12"/>
              </a:rPr>
              <a:t>Clin</a:t>
            </a:r>
            <a:r>
              <a:rPr lang="en-US" dirty="0">
                <a:hlinkClick r:id="rId12"/>
              </a:rPr>
              <a:t> </a:t>
            </a:r>
            <a:r>
              <a:rPr lang="en-US" dirty="0" err="1">
                <a:hlinkClick r:id="rId12"/>
              </a:rPr>
              <a:t>Oncol</a:t>
            </a:r>
            <a:r>
              <a:rPr lang="en-US" dirty="0">
                <a:hlinkClick r:id="rId12"/>
              </a:rPr>
              <a:t> 2009;27:3901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Mammographic density is a highly heritable risk (</a:t>
            </a:r>
            <a:r>
              <a:rPr lang="en-US" dirty="0">
                <a:hlinkClick r:id="rId13"/>
              </a:rPr>
              <a:t>J Br Menopause </a:t>
            </a:r>
            <a:r>
              <a:rPr lang="en-US" dirty="0" err="1">
                <a:hlinkClick r:id="rId13"/>
              </a:rPr>
              <a:t>Soc</a:t>
            </a:r>
            <a:r>
              <a:rPr lang="en-US" dirty="0">
                <a:hlinkClick r:id="rId13"/>
              </a:rPr>
              <a:t> 2006;12:186</a:t>
            </a:r>
            <a:r>
              <a:rPr lang="en-US" dirty="0"/>
              <a:t>, </a:t>
            </a:r>
            <a:r>
              <a:rPr lang="en-US" dirty="0">
                <a:hlinkClick r:id="rId14"/>
              </a:rPr>
              <a:t>Breast Cancer Res 2011;13:R132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8753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Clinical features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In </a:t>
            </a:r>
            <a:r>
              <a:rPr lang="en-US" dirty="0"/>
              <a:t>patients &gt; 65 years, 87% of patients with invasive breast carcinoma have NST (</a:t>
            </a:r>
            <a:r>
              <a:rPr lang="en-US" dirty="0" err="1">
                <a:hlinkClick r:id="rId2"/>
              </a:rPr>
              <a:t>Crit</a:t>
            </a:r>
            <a:r>
              <a:rPr lang="en-US" dirty="0">
                <a:hlinkClick r:id="rId2"/>
              </a:rPr>
              <a:t> Rev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Hematol</a:t>
            </a:r>
            <a:r>
              <a:rPr lang="en-US" dirty="0">
                <a:hlinkClick r:id="rId2"/>
              </a:rPr>
              <a:t> 2008;67:263</a:t>
            </a:r>
            <a:r>
              <a:rPr lang="en-US" dirty="0"/>
              <a:t>) </a:t>
            </a:r>
          </a:p>
          <a:p>
            <a:r>
              <a:rPr lang="en-US" dirty="0"/>
              <a:t>Most (~90%) are </a:t>
            </a:r>
            <a:r>
              <a:rPr lang="en-US" dirty="0" err="1"/>
              <a:t>unifocal</a:t>
            </a:r>
            <a:r>
              <a:rPr lang="en-US" dirty="0"/>
              <a:t> and with higher frequency in the upper outer quadrant (</a:t>
            </a:r>
            <a:r>
              <a:rPr lang="en-US" dirty="0">
                <a:hlinkClick r:id="rId3"/>
              </a:rPr>
              <a:t>Cancer </a:t>
            </a:r>
            <a:r>
              <a:rPr lang="en-US" dirty="0" err="1">
                <a:hlinkClick r:id="rId3"/>
              </a:rPr>
              <a:t>Epidemiol</a:t>
            </a:r>
            <a:r>
              <a:rPr lang="en-US" dirty="0">
                <a:hlinkClick r:id="rId3"/>
              </a:rPr>
              <a:t> 2016;44:186</a:t>
            </a:r>
            <a:r>
              <a:rPr lang="en-US" dirty="0"/>
              <a:t>) </a:t>
            </a:r>
          </a:p>
          <a:p>
            <a:r>
              <a:rPr lang="en-US" dirty="0"/>
              <a:t>In </a:t>
            </a:r>
            <a:r>
              <a:rPr lang="en-US" dirty="0" err="1"/>
              <a:t>nonscreened</a:t>
            </a:r>
            <a:r>
              <a:rPr lang="en-US" dirty="0"/>
              <a:t> populations, NST carcinoma commonly presents as a palpable mass </a:t>
            </a:r>
          </a:p>
          <a:p>
            <a:r>
              <a:rPr lang="en-US" dirty="0"/>
              <a:t>Less commonly, it presents with skin retraction, nipple discharge, nipple inversion, a change in the size or shape of the breast or a change in the color or texture of the skin </a:t>
            </a:r>
          </a:p>
          <a:p>
            <a:r>
              <a:rPr lang="en-US" dirty="0"/>
              <a:t>In screened populations, it commonly presents as a </a:t>
            </a:r>
            <a:r>
              <a:rPr lang="en-US" dirty="0" err="1"/>
              <a:t>spiculated</a:t>
            </a:r>
            <a:r>
              <a:rPr lang="en-US" dirty="0"/>
              <a:t> mass with or without calcifications but may present as well circumscribed masses, architectural distortion or calcifications alone </a:t>
            </a:r>
          </a:p>
          <a:p>
            <a:r>
              <a:rPr lang="en-US" dirty="0"/>
              <a:t>Clinically, IBC NST is further divided into the following biomarker defined subtypes for treatment purposes: </a:t>
            </a:r>
          </a:p>
          <a:p>
            <a:pPr lvl="1"/>
            <a:r>
              <a:rPr lang="en-US" dirty="0"/>
              <a:t>ER positive, HER2 negative </a:t>
            </a:r>
          </a:p>
          <a:p>
            <a:pPr lvl="1"/>
            <a:r>
              <a:rPr lang="en-US" dirty="0"/>
              <a:t>ER positive, HER2 positive cancers </a:t>
            </a:r>
          </a:p>
          <a:p>
            <a:pPr lvl="1"/>
            <a:r>
              <a:rPr lang="en-US" dirty="0"/>
              <a:t>ER negative, HER2 positive cancers </a:t>
            </a:r>
          </a:p>
          <a:p>
            <a:pPr lvl="1"/>
            <a:r>
              <a:rPr lang="en-US" dirty="0"/>
              <a:t>ER negative, HER2 negative cancers</a:t>
            </a:r>
          </a:p>
          <a:p>
            <a:r>
              <a:rPr lang="en-US" dirty="0"/>
              <a:t>Frequency of these biomarker / clinical subtypes varies by population characteristics but the ER positive subtype is the most common </a:t>
            </a:r>
          </a:p>
          <a:p>
            <a:r>
              <a:rPr lang="en-US" dirty="0"/>
              <a:t>HER2 positive subtype comprises 10 - 15%, whereas ER negative / HER2 negative subtype comprises approximately 15 - 30% (</a:t>
            </a:r>
            <a:r>
              <a:rPr lang="en-US" dirty="0" err="1">
                <a:hlinkClick r:id="rId4"/>
              </a:rPr>
              <a:t>Crit</a:t>
            </a:r>
            <a:r>
              <a:rPr lang="en-US" dirty="0">
                <a:hlinkClick r:id="rId4"/>
              </a:rPr>
              <a:t> Rev </a:t>
            </a:r>
            <a:r>
              <a:rPr lang="en-US" dirty="0" err="1">
                <a:hlinkClick r:id="rId4"/>
              </a:rPr>
              <a:t>Oncol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Hematol</a:t>
            </a:r>
            <a:r>
              <a:rPr lang="en-US" dirty="0">
                <a:hlinkClick r:id="rId4"/>
              </a:rPr>
              <a:t> 2010;76:44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JAMA 2006;295:2492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87539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Radiology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Mammographically</a:t>
            </a:r>
            <a:r>
              <a:rPr lang="en-US" dirty="0" smtClean="0"/>
              <a:t> </a:t>
            </a:r>
            <a:r>
              <a:rPr lang="en-US" dirty="0"/>
              <a:t>often presents as a </a:t>
            </a:r>
            <a:r>
              <a:rPr lang="en-US" dirty="0" err="1"/>
              <a:t>spiculated</a:t>
            </a:r>
            <a:r>
              <a:rPr lang="en-US" dirty="0"/>
              <a:t> mass with or without calcifications but may present as an architectural distortion or calcifications alone </a:t>
            </a:r>
          </a:p>
          <a:p>
            <a:r>
              <a:rPr lang="en-US" dirty="0"/>
              <a:t>Targeted ultrasonography often used to enhance visualization </a:t>
            </a:r>
          </a:p>
          <a:p>
            <a:r>
              <a:rPr lang="en-US" dirty="0"/>
              <a:t>MRI often shows enhancing mass lesion with variable washout kinetic patterns (</a:t>
            </a:r>
            <a:r>
              <a:rPr lang="en-US" dirty="0">
                <a:hlinkClick r:id="rId2"/>
              </a:rPr>
              <a:t>Breast J 2010;16:394</a:t>
            </a:r>
            <a:r>
              <a:rPr lang="en-US" dirty="0"/>
              <a:t>) </a:t>
            </a:r>
          </a:p>
          <a:p>
            <a:r>
              <a:rPr lang="en-US" dirty="0"/>
              <a:t>MRI is sensitive but nonspecific technique is reserved for screening patients at high risk (e.g., </a:t>
            </a:r>
            <a:r>
              <a:rPr lang="en-US" i="1" dirty="0"/>
              <a:t>BRCA</a:t>
            </a:r>
            <a:r>
              <a:rPr lang="en-US" dirty="0"/>
              <a:t> mutation carriers), patients with dense breast tissue, estimating extent of disease in patients with lobular carcinoma, evaluating response to </a:t>
            </a:r>
            <a:r>
              <a:rPr lang="en-US" dirty="0" err="1"/>
              <a:t>neoadjuvant</a:t>
            </a:r>
            <a:r>
              <a:rPr lang="en-US" dirty="0"/>
              <a:t> chemotherapy or evaluating indeterminate abnormalities on mammography / ultrasound (</a:t>
            </a:r>
            <a:r>
              <a:rPr lang="en-US" dirty="0">
                <a:hlinkClick r:id="rId3"/>
              </a:rPr>
              <a:t>Breast 2013;22:S77</a:t>
            </a:r>
            <a:r>
              <a:rPr lang="en-US" dirty="0"/>
              <a:t>)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805362" y="1825625"/>
            <a:ext cx="391527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9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Gross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Grossly </a:t>
            </a:r>
            <a:r>
              <a:rPr lang="en-US" dirty="0"/>
              <a:t>evident mass, with an irregular, stellate outline or nodular configuration </a:t>
            </a:r>
          </a:p>
          <a:p>
            <a:r>
              <a:rPr lang="en-US" dirty="0"/>
              <a:t>Mass is usually poorly circumscribed and contracts from surrounding tissue </a:t>
            </a:r>
          </a:p>
          <a:p>
            <a:r>
              <a:rPr lang="en-US" dirty="0"/>
              <a:t>Firm or even hard on palpation and may have a gritty feel when cut with a knife, grating sound when scraped </a:t>
            </a:r>
          </a:p>
          <a:p>
            <a:r>
              <a:rPr lang="en-US" dirty="0"/>
              <a:t>May show streaks of chalky white </a:t>
            </a:r>
            <a:r>
              <a:rPr lang="en-US" dirty="0" err="1"/>
              <a:t>elastotic</a:t>
            </a:r>
            <a:r>
              <a:rPr lang="en-US" dirty="0"/>
              <a:t> </a:t>
            </a:r>
            <a:r>
              <a:rPr lang="en-US" dirty="0" err="1"/>
              <a:t>stroma</a:t>
            </a:r>
            <a:r>
              <a:rPr lang="en-US" dirty="0"/>
              <a:t> penetrating surrounding </a:t>
            </a:r>
            <a:r>
              <a:rPr lang="en-US" dirty="0" err="1"/>
              <a:t>stroma</a:t>
            </a:r>
            <a:r>
              <a:rPr lang="en-US" dirty="0"/>
              <a:t> (crab-like), calcification </a:t>
            </a:r>
          </a:p>
          <a:p>
            <a:r>
              <a:rPr lang="en-US" dirty="0"/>
              <a:t>Large tumors have hemorrhage, necrosis and cystic degeneration </a:t>
            </a:r>
          </a:p>
          <a:p>
            <a:r>
              <a:rPr lang="en-US" dirty="0"/>
              <a:t>May be fixed to chest wall and cause skin dimpling or nipple retraction </a:t>
            </a:r>
          </a:p>
          <a:p>
            <a:r>
              <a:rPr lang="en-US" dirty="0"/>
              <a:t>Some tumors, including </a:t>
            </a:r>
            <a:r>
              <a:rPr lang="en-US" dirty="0" err="1"/>
              <a:t>neoadjuvant</a:t>
            </a:r>
            <a:r>
              <a:rPr lang="en-US" dirty="0"/>
              <a:t> treated cancers, may be grossly </a:t>
            </a:r>
            <a:r>
              <a:rPr lang="en-US" dirty="0" err="1"/>
              <a:t>inapparent</a:t>
            </a:r>
            <a:r>
              <a:rPr lang="en-US" dirty="0"/>
              <a:t> and require careful correlation with the imaging at the time of gross examination and tissue sampling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879842"/>
            <a:ext cx="5181600" cy="42429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4690" y="6154960"/>
            <a:ext cx="3968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Well circumscribed, firm, palpable mass.</a:t>
            </a:r>
          </a:p>
        </p:txBody>
      </p:sp>
    </p:spTree>
    <p:extLst>
      <p:ext uri="{BB962C8B-B14F-4D97-AF65-F5344CB8AC3E}">
        <p14:creationId xmlns:p14="http://schemas.microsoft.com/office/powerpoint/2010/main" val="155291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365125"/>
            <a:ext cx="11732653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Invasive breast cancer of no special type (NST</a:t>
            </a:r>
            <a:r>
              <a:rPr lang="en-US" sz="2400" b="1" dirty="0" smtClean="0"/>
              <a:t>) - </a:t>
            </a:r>
            <a:r>
              <a:rPr lang="en-US" sz="2400" dirty="0"/>
              <a:t>Microscopic (histologic) description</a:t>
            </a:r>
            <a:br>
              <a:rPr lang="en-US" sz="2400" dirty="0"/>
            </a:b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Histologic </a:t>
            </a:r>
            <a:r>
              <a:rPr lang="en-US" dirty="0"/>
              <a:t>grading is based on the Nottingham / modified Bloom &amp; Richardson Score (</a:t>
            </a:r>
            <a:r>
              <a:rPr lang="en-US" dirty="0">
                <a:hlinkClick r:id="rId2"/>
              </a:rPr>
              <a:t>Histopathology 1991;19:403</a:t>
            </a:r>
            <a:r>
              <a:rPr lang="en-US" dirty="0"/>
              <a:t>): </a:t>
            </a:r>
          </a:p>
          <a:p>
            <a:pPr lvl="1"/>
            <a:r>
              <a:rPr lang="en-US" dirty="0"/>
              <a:t>Tubule formation (1 - 3 points): </a:t>
            </a:r>
          </a:p>
          <a:p>
            <a:pPr lvl="2"/>
            <a:r>
              <a:rPr lang="en-US" dirty="0"/>
              <a:t>&gt; 75% (1 point) </a:t>
            </a:r>
          </a:p>
          <a:p>
            <a:pPr lvl="2"/>
            <a:r>
              <a:rPr lang="en-US" dirty="0"/>
              <a:t>10 - 75% (2 points) </a:t>
            </a:r>
          </a:p>
          <a:p>
            <a:pPr lvl="2"/>
            <a:r>
              <a:rPr lang="en-US" dirty="0"/>
              <a:t>&lt; 10% (3 points)</a:t>
            </a:r>
          </a:p>
          <a:p>
            <a:pPr lvl="1"/>
            <a:r>
              <a:rPr lang="en-US" dirty="0"/>
              <a:t>Nuclear </a:t>
            </a:r>
            <a:r>
              <a:rPr lang="en-US" dirty="0" err="1"/>
              <a:t>pleomorphism</a:t>
            </a:r>
            <a:r>
              <a:rPr lang="en-US" dirty="0"/>
              <a:t> (1 - 3 points): </a:t>
            </a:r>
          </a:p>
          <a:p>
            <a:pPr lvl="2"/>
            <a:r>
              <a:rPr lang="en-US" dirty="0"/>
              <a:t>Small, regular, uniform, similar to normal ductal epithelial cells, 2 - 3x RBC (1 point) </a:t>
            </a:r>
          </a:p>
          <a:p>
            <a:pPr lvl="2"/>
            <a:r>
              <a:rPr lang="en-US" dirty="0"/>
              <a:t>Moderate increase in size / variability (2 points) </a:t>
            </a:r>
          </a:p>
          <a:p>
            <a:pPr lvl="2"/>
            <a:r>
              <a:rPr lang="en-US" dirty="0"/>
              <a:t>Large nuclei, marked variation, often vesicular chromatin with prominent nucleoli (3 points)</a:t>
            </a:r>
          </a:p>
          <a:p>
            <a:pPr lvl="1"/>
            <a:r>
              <a:rPr lang="en-US" dirty="0"/>
              <a:t>Mitotic count (1 - 3 points), dependent on microscopic field area </a:t>
            </a:r>
          </a:p>
          <a:p>
            <a:pPr lvl="1"/>
            <a:r>
              <a:rPr lang="en-US" dirty="0"/>
              <a:t>Total score (add points for tubule formation, nuclear </a:t>
            </a:r>
            <a:r>
              <a:rPr lang="en-US" dirty="0" err="1"/>
              <a:t>pleomorphism</a:t>
            </a:r>
            <a:r>
              <a:rPr lang="en-US" dirty="0"/>
              <a:t> and mitotic count): </a:t>
            </a:r>
          </a:p>
          <a:p>
            <a:pPr lvl="2"/>
            <a:r>
              <a:rPr lang="en-US" dirty="0"/>
              <a:t>3 - 5 points: grade 1 </a:t>
            </a:r>
          </a:p>
          <a:p>
            <a:pPr lvl="2"/>
            <a:r>
              <a:rPr lang="en-US" dirty="0"/>
              <a:t>6 - 7 points: grade 2 </a:t>
            </a:r>
          </a:p>
          <a:p>
            <a:pPr lvl="2"/>
            <a:r>
              <a:rPr lang="en-US" dirty="0"/>
              <a:t>8 - 9 points: grade 3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25015"/>
            <a:ext cx="5181600" cy="32063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78320" y="5372516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/>
              <a:t>Low grade invasive ductal carcinoma with tubular features (H&amp;E, 10x).</a:t>
            </a:r>
          </a:p>
        </p:txBody>
      </p:sp>
    </p:spTree>
    <p:extLst>
      <p:ext uri="{BB962C8B-B14F-4D97-AF65-F5344CB8AC3E}">
        <p14:creationId xmlns:p14="http://schemas.microsoft.com/office/powerpoint/2010/main" val="209590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Cytology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Can </a:t>
            </a:r>
            <a:r>
              <a:rPr lang="en-US" dirty="0"/>
              <a:t>use cellular </a:t>
            </a:r>
            <a:r>
              <a:rPr lang="en-US" dirty="0" err="1"/>
              <a:t>pleomorphism</a:t>
            </a:r>
            <a:r>
              <a:rPr lang="en-US" dirty="0"/>
              <a:t>, nuclear size, nuclear margin, nucleoli, lack of naked nuclei, cellular </a:t>
            </a:r>
            <a:r>
              <a:rPr lang="en-US" dirty="0" err="1"/>
              <a:t>dyscohesion</a:t>
            </a:r>
            <a:r>
              <a:rPr lang="en-US" dirty="0"/>
              <a:t> and mitoses in addition to necrosis to assess </a:t>
            </a:r>
            <a:r>
              <a:rPr lang="en-US" dirty="0" err="1"/>
              <a:t>cytologic</a:t>
            </a:r>
            <a:r>
              <a:rPr lang="en-US" dirty="0"/>
              <a:t> tumor grade, which correlates with histologic grade </a:t>
            </a:r>
            <a:r>
              <a:rPr lang="en-US" sz="2000" dirty="0"/>
              <a:t>(</a:t>
            </a:r>
            <a:r>
              <a:rPr lang="en-US" sz="2000" dirty="0" err="1">
                <a:hlinkClick r:id="rId2"/>
              </a:rPr>
              <a:t>Diagn</a:t>
            </a:r>
            <a:r>
              <a:rPr lang="en-US" sz="2000" dirty="0">
                <a:hlinkClick r:id="rId2"/>
              </a:rPr>
              <a:t> </a:t>
            </a:r>
            <a:r>
              <a:rPr lang="en-US" sz="2000" dirty="0" err="1">
                <a:hlinkClick r:id="rId2"/>
              </a:rPr>
              <a:t>Cytopathol</a:t>
            </a:r>
            <a:r>
              <a:rPr lang="en-US" sz="2000" dirty="0">
                <a:hlinkClick r:id="rId2"/>
              </a:rPr>
              <a:t> 2003;29:185</a:t>
            </a:r>
            <a:r>
              <a:rPr lang="en-US" sz="2000" dirty="0"/>
              <a:t>)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17658" y="1532583"/>
            <a:ext cx="4890684" cy="43868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087416" y="6119492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Aggregates with various sized cells with three dimensional clustering, variable sized nucleoli.</a:t>
            </a:r>
          </a:p>
        </p:txBody>
      </p:sp>
    </p:spTree>
    <p:extLst>
      <p:ext uri="{BB962C8B-B14F-4D97-AF65-F5344CB8AC3E}">
        <p14:creationId xmlns:p14="http://schemas.microsoft.com/office/powerpoint/2010/main" val="24638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699" y="365125"/>
            <a:ext cx="11719774" cy="1325563"/>
          </a:xfrm>
        </p:spPr>
        <p:txBody>
          <a:bodyPr>
            <a:normAutofit/>
          </a:bodyPr>
          <a:lstStyle/>
          <a:p>
            <a:r>
              <a:rPr lang="en-US" sz="2800" b="1" dirty="0"/>
              <a:t>Invasive breast cancer of no special type (NST</a:t>
            </a:r>
            <a:r>
              <a:rPr lang="en-US" sz="2800" b="1" dirty="0" smtClean="0"/>
              <a:t>) - </a:t>
            </a:r>
            <a:r>
              <a:rPr lang="en-US" sz="2800" dirty="0" err="1"/>
              <a:t>Immunohistochemical</a:t>
            </a:r>
            <a:r>
              <a:rPr lang="en-US" sz="2800" dirty="0"/>
              <a:t> staining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/>
              <a:t>Luminal low molecular weight </a:t>
            </a:r>
            <a:r>
              <a:rPr lang="en-US" dirty="0" err="1">
                <a:hlinkClick r:id="rId2"/>
              </a:rPr>
              <a:t>cytokeratins</a:t>
            </a:r>
            <a:r>
              <a:rPr lang="en-US" dirty="0"/>
              <a:t> (</a:t>
            </a:r>
            <a:r>
              <a:rPr lang="en-US" dirty="0">
                <a:hlinkClick r:id="rId3"/>
              </a:rPr>
              <a:t>CK8</a:t>
            </a:r>
            <a:r>
              <a:rPr lang="en-US" dirty="0"/>
              <a:t> / </a:t>
            </a:r>
            <a:r>
              <a:rPr lang="en-US" dirty="0">
                <a:hlinkClick r:id="rId4"/>
              </a:rPr>
              <a:t>18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CK19</a:t>
            </a:r>
            <a:r>
              <a:rPr lang="en-US" dirty="0"/>
              <a:t> and </a:t>
            </a:r>
            <a:r>
              <a:rPr lang="en-US" dirty="0">
                <a:hlinkClick r:id="rId6"/>
              </a:rPr>
              <a:t>CK7</a:t>
            </a:r>
            <a:r>
              <a:rPr lang="en-US" dirty="0"/>
              <a:t> and </a:t>
            </a:r>
            <a:r>
              <a:rPr lang="en-US" dirty="0" err="1"/>
              <a:t>pancytokeratins</a:t>
            </a:r>
            <a:r>
              <a:rPr lang="en-US" dirty="0"/>
              <a:t> such as </a:t>
            </a:r>
            <a:r>
              <a:rPr lang="en-US" dirty="0">
                <a:hlinkClick r:id="rId7"/>
              </a:rPr>
              <a:t>AE1 / AE3</a:t>
            </a:r>
            <a:r>
              <a:rPr lang="en-US" dirty="0"/>
              <a:t>, </a:t>
            </a:r>
            <a:r>
              <a:rPr lang="en-US" dirty="0">
                <a:hlinkClick r:id="rId8"/>
              </a:rPr>
              <a:t>CAM 5.2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MNF-116</a:t>
            </a:r>
            <a:r>
              <a:rPr lang="en-US" dirty="0"/>
              <a:t>), </a:t>
            </a:r>
            <a:r>
              <a:rPr lang="en-US" dirty="0">
                <a:hlinkClick r:id="rId10"/>
              </a:rPr>
              <a:t>EMA</a:t>
            </a:r>
            <a:r>
              <a:rPr lang="en-US" dirty="0"/>
              <a:t>, </a:t>
            </a:r>
            <a:r>
              <a:rPr lang="en-US" dirty="0">
                <a:hlinkClick r:id="rId11"/>
              </a:rPr>
              <a:t>E-cadherin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p120</a:t>
            </a:r>
            <a:r>
              <a:rPr lang="en-US" dirty="0"/>
              <a:t>, </a:t>
            </a:r>
            <a:r>
              <a:rPr lang="en-US" dirty="0">
                <a:hlinkClick r:id="rId13"/>
              </a:rPr>
              <a:t>ER</a:t>
            </a:r>
            <a:r>
              <a:rPr lang="en-US" dirty="0"/>
              <a:t> (60 - 80%), </a:t>
            </a:r>
            <a:r>
              <a:rPr lang="en-US" dirty="0">
                <a:hlinkClick r:id="rId14"/>
              </a:rPr>
              <a:t>PR</a:t>
            </a:r>
            <a:r>
              <a:rPr lang="en-US" dirty="0"/>
              <a:t> (50 - 70%), </a:t>
            </a:r>
            <a:r>
              <a:rPr lang="en-US" dirty="0">
                <a:hlinkClick r:id="rId15"/>
              </a:rPr>
              <a:t>HER2</a:t>
            </a:r>
            <a:r>
              <a:rPr lang="en-US" dirty="0"/>
              <a:t> (15 - 20%) (</a:t>
            </a:r>
            <a:r>
              <a:rPr lang="en-US" dirty="0">
                <a:hlinkClick r:id="rId16"/>
              </a:rPr>
              <a:t>Am J </a:t>
            </a:r>
            <a:r>
              <a:rPr lang="en-US" dirty="0" err="1">
                <a:hlinkClick r:id="rId16"/>
              </a:rPr>
              <a:t>Clin</a:t>
            </a:r>
            <a:r>
              <a:rPr lang="en-US" dirty="0">
                <a:hlinkClick r:id="rId16"/>
              </a:rPr>
              <a:t> </a:t>
            </a:r>
            <a:r>
              <a:rPr lang="en-US" dirty="0" err="1">
                <a:hlinkClick r:id="rId16"/>
              </a:rPr>
              <a:t>Pathol</a:t>
            </a:r>
            <a:r>
              <a:rPr lang="en-US" dirty="0">
                <a:hlinkClick r:id="rId16"/>
              </a:rPr>
              <a:t> 2006;125:377</a:t>
            </a:r>
            <a:r>
              <a:rPr lang="en-US" dirty="0"/>
              <a:t>) </a:t>
            </a:r>
          </a:p>
          <a:p>
            <a:r>
              <a:rPr lang="en-US" dirty="0">
                <a:hlinkClick r:id="rId17"/>
              </a:rPr>
              <a:t>GCDFP-15</a:t>
            </a:r>
            <a:r>
              <a:rPr lang="en-US" dirty="0"/>
              <a:t> (30 - 40%) </a:t>
            </a:r>
          </a:p>
          <a:p>
            <a:r>
              <a:rPr lang="en-US" dirty="0">
                <a:hlinkClick r:id="rId18"/>
              </a:rPr>
              <a:t>GATA3</a:t>
            </a:r>
            <a:r>
              <a:rPr lang="en-US" dirty="0"/>
              <a:t> (~91 - 100% of hormone receptor positive breast cancers, ~43 - 66% in triple negative breast cancer) (</a:t>
            </a:r>
            <a:r>
              <a:rPr lang="en-US" dirty="0">
                <a:hlinkClick r:id="rId19"/>
              </a:rPr>
              <a:t>Hum </a:t>
            </a:r>
            <a:r>
              <a:rPr lang="en-US" dirty="0" err="1">
                <a:hlinkClick r:id="rId19"/>
              </a:rPr>
              <a:t>Pathol</a:t>
            </a:r>
            <a:r>
              <a:rPr lang="en-US" dirty="0">
                <a:hlinkClick r:id="rId19"/>
              </a:rPr>
              <a:t> 2014;45:2225</a:t>
            </a:r>
            <a:r>
              <a:rPr lang="en-US" dirty="0"/>
              <a:t>, </a:t>
            </a:r>
            <a:r>
              <a:rPr lang="en-US" dirty="0">
                <a:hlinkClick r:id="rId20"/>
              </a:rPr>
              <a:t>Hum </a:t>
            </a:r>
            <a:r>
              <a:rPr lang="en-US" dirty="0" err="1">
                <a:hlinkClick r:id="rId20"/>
              </a:rPr>
              <a:t>Pathol</a:t>
            </a:r>
            <a:r>
              <a:rPr lang="en-US" dirty="0">
                <a:hlinkClick r:id="rId20"/>
              </a:rPr>
              <a:t> 2015;46:1829</a:t>
            </a:r>
            <a:r>
              <a:rPr lang="en-US" dirty="0"/>
              <a:t>) </a:t>
            </a:r>
          </a:p>
          <a:p>
            <a:r>
              <a:rPr lang="en-US" dirty="0"/>
              <a:t>Also </a:t>
            </a:r>
            <a:r>
              <a:rPr lang="en-US" dirty="0" err="1">
                <a:hlinkClick r:id="rId21"/>
              </a:rPr>
              <a:t>mammaglobin</a:t>
            </a:r>
            <a:r>
              <a:rPr lang="en-US" dirty="0"/>
              <a:t>, </a:t>
            </a:r>
            <a:r>
              <a:rPr lang="en-US" b="1" dirty="0"/>
              <a:t>milk fat globule</a:t>
            </a:r>
            <a:r>
              <a:rPr lang="en-US" dirty="0"/>
              <a:t>, </a:t>
            </a:r>
            <a:r>
              <a:rPr lang="en-US" b="1" dirty="0" err="1"/>
              <a:t>lactalbumin</a:t>
            </a:r>
            <a:r>
              <a:rPr lang="en-US" dirty="0"/>
              <a:t>, </a:t>
            </a:r>
            <a:r>
              <a:rPr lang="en-US" dirty="0">
                <a:hlinkClick r:id="rId10"/>
              </a:rPr>
              <a:t>CEA</a:t>
            </a:r>
            <a:r>
              <a:rPr lang="en-US" dirty="0"/>
              <a:t>, </a:t>
            </a:r>
            <a:r>
              <a:rPr lang="en-US" dirty="0">
                <a:hlinkClick r:id="rId22"/>
              </a:rPr>
              <a:t>B72.3</a:t>
            </a:r>
            <a:r>
              <a:rPr lang="en-US" dirty="0"/>
              <a:t>, </a:t>
            </a:r>
            <a:r>
              <a:rPr lang="en-US" b="1" dirty="0"/>
              <a:t>BCA225</a:t>
            </a:r>
            <a:r>
              <a:rPr lang="en-US" dirty="0"/>
              <a:t> </a:t>
            </a:r>
          </a:p>
          <a:p>
            <a:r>
              <a:rPr lang="en-US" dirty="0"/>
              <a:t>High molecular weight </a:t>
            </a:r>
            <a:r>
              <a:rPr lang="en-US" dirty="0" err="1">
                <a:hlinkClick r:id="rId2"/>
              </a:rPr>
              <a:t>cytokeratins</a:t>
            </a:r>
            <a:r>
              <a:rPr lang="en-US" dirty="0"/>
              <a:t> (</a:t>
            </a:r>
            <a:r>
              <a:rPr lang="en-US" dirty="0">
                <a:hlinkClick r:id="rId23"/>
              </a:rPr>
              <a:t>CK5/6</a:t>
            </a:r>
            <a:r>
              <a:rPr lang="en-US" dirty="0"/>
              <a:t>, </a:t>
            </a:r>
            <a:r>
              <a:rPr lang="en-US" dirty="0">
                <a:hlinkClick r:id="rId24"/>
              </a:rPr>
              <a:t>CK14</a:t>
            </a:r>
            <a:r>
              <a:rPr lang="en-US" dirty="0"/>
              <a:t> and </a:t>
            </a:r>
            <a:r>
              <a:rPr lang="en-US" dirty="0">
                <a:hlinkClick r:id="rId25"/>
              </a:rPr>
              <a:t>CK17</a:t>
            </a:r>
            <a:r>
              <a:rPr lang="en-US" dirty="0"/>
              <a:t>) (10 - 30%) </a:t>
            </a:r>
          </a:p>
          <a:p>
            <a:r>
              <a:rPr lang="en-US" b="1" dirty="0"/>
              <a:t>Glycogen</a:t>
            </a:r>
            <a:r>
              <a:rPr lang="en-US" dirty="0"/>
              <a:t> (60%), </a:t>
            </a:r>
            <a:r>
              <a:rPr lang="en-US" dirty="0" err="1">
                <a:hlinkClick r:id="rId26"/>
              </a:rPr>
              <a:t>mucin</a:t>
            </a:r>
            <a:r>
              <a:rPr lang="en-US" dirty="0"/>
              <a:t> (moderate / marked in 20%) </a:t>
            </a:r>
          </a:p>
          <a:p>
            <a:r>
              <a:rPr lang="en-US" dirty="0">
                <a:hlinkClick r:id="rId27"/>
              </a:rPr>
              <a:t>S100</a:t>
            </a:r>
            <a:r>
              <a:rPr lang="en-US" dirty="0"/>
              <a:t> (10 - 45%), </a:t>
            </a:r>
            <a:r>
              <a:rPr lang="en-US" dirty="0">
                <a:hlinkClick r:id="rId28"/>
              </a:rPr>
              <a:t>RCC Ma</a:t>
            </a:r>
            <a:r>
              <a:rPr lang="en-US" dirty="0"/>
              <a:t> (renal cell carcinoma marker) </a:t>
            </a:r>
          </a:p>
          <a:p>
            <a:r>
              <a:rPr lang="en-US" dirty="0">
                <a:hlinkClick r:id="rId29"/>
              </a:rPr>
              <a:t>CD5</a:t>
            </a:r>
            <a:r>
              <a:rPr lang="en-US" dirty="0"/>
              <a:t> clone 4C7 (</a:t>
            </a:r>
            <a:r>
              <a:rPr lang="en-US" dirty="0">
                <a:hlinkClick r:id="rId30"/>
              </a:rPr>
              <a:t>Arch </a:t>
            </a:r>
            <a:r>
              <a:rPr lang="en-US" dirty="0" err="1">
                <a:hlinkClick r:id="rId30"/>
              </a:rPr>
              <a:t>Pathol</a:t>
            </a:r>
            <a:r>
              <a:rPr lang="en-US" dirty="0">
                <a:hlinkClick r:id="rId30"/>
              </a:rPr>
              <a:t> Lab Med 2001;125:781</a:t>
            </a:r>
            <a:r>
              <a:rPr lang="en-US" dirty="0"/>
              <a:t>) </a:t>
            </a:r>
          </a:p>
          <a:p>
            <a:r>
              <a:rPr lang="en-US" dirty="0">
                <a:hlinkClick r:id="rId31"/>
              </a:rPr>
              <a:t>TRPS1</a:t>
            </a:r>
            <a:r>
              <a:rPr lang="en-US" dirty="0"/>
              <a:t> (</a:t>
            </a:r>
            <a:r>
              <a:rPr lang="en-US" dirty="0">
                <a:hlinkClick r:id="rId32"/>
              </a:rPr>
              <a:t>Mod </a:t>
            </a:r>
            <a:r>
              <a:rPr lang="en-US" dirty="0" err="1">
                <a:hlinkClick r:id="rId32"/>
              </a:rPr>
              <a:t>Pathol</a:t>
            </a:r>
            <a:r>
              <a:rPr lang="en-US" dirty="0">
                <a:hlinkClick r:id="rId32"/>
              </a:rPr>
              <a:t> 2021;34:710</a:t>
            </a:r>
            <a:r>
              <a:rPr lang="en-US" dirty="0"/>
              <a:t>) </a:t>
            </a:r>
          </a:p>
          <a:p>
            <a:r>
              <a:rPr lang="en-US" dirty="0">
                <a:hlinkClick r:id="rId33"/>
              </a:rPr>
              <a:t>SOX10</a:t>
            </a:r>
            <a:r>
              <a:rPr lang="en-US" dirty="0"/>
              <a:t> (57 - 58% of triple negative breast cancers) (</a:t>
            </a:r>
            <a:r>
              <a:rPr lang="en-US" dirty="0">
                <a:hlinkClick r:id="rId34"/>
              </a:rPr>
              <a:t>Hum </a:t>
            </a:r>
            <a:r>
              <a:rPr lang="en-US" dirty="0" err="1">
                <a:hlinkClick r:id="rId34"/>
              </a:rPr>
              <a:t>Pathol</a:t>
            </a:r>
            <a:r>
              <a:rPr lang="en-US" dirty="0">
                <a:hlinkClick r:id="rId34"/>
              </a:rPr>
              <a:t> 2019;85:221</a:t>
            </a:r>
            <a:r>
              <a:rPr lang="en-US" dirty="0"/>
              <a:t>, </a:t>
            </a:r>
            <a:r>
              <a:rPr lang="en-US" dirty="0">
                <a:hlinkClick r:id="rId35"/>
              </a:rPr>
              <a:t>Hum </a:t>
            </a:r>
            <a:r>
              <a:rPr lang="en-US" dirty="0" err="1">
                <a:hlinkClick r:id="rId35"/>
              </a:rPr>
              <a:t>Pathol</a:t>
            </a:r>
            <a:r>
              <a:rPr lang="en-US" dirty="0">
                <a:hlinkClick r:id="rId35"/>
              </a:rPr>
              <a:t> 2017;67:205</a:t>
            </a:r>
            <a:r>
              <a:rPr lang="en-US" dirty="0"/>
              <a:t>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b="1" dirty="0">
                <a:solidFill>
                  <a:srgbClr val="FF0000"/>
                </a:solidFill>
              </a:rPr>
              <a:t>Negative stains</a:t>
            </a:r>
          </a:p>
          <a:p>
            <a:r>
              <a:rPr lang="en-US" dirty="0">
                <a:hlinkClick r:id="rId36"/>
              </a:rPr>
              <a:t>CK20</a:t>
            </a:r>
            <a:r>
              <a:rPr lang="en-US" dirty="0"/>
              <a:t>, </a:t>
            </a:r>
            <a:r>
              <a:rPr lang="en-US" dirty="0">
                <a:hlinkClick r:id="rId37"/>
              </a:rPr>
              <a:t>CD34</a:t>
            </a:r>
            <a:r>
              <a:rPr lang="en-US" dirty="0"/>
              <a:t> </a:t>
            </a:r>
          </a:p>
          <a:p>
            <a:r>
              <a:rPr lang="en-US" dirty="0" err="1"/>
              <a:t>Myoepithelial</a:t>
            </a:r>
            <a:r>
              <a:rPr lang="en-US" dirty="0"/>
              <a:t> markers: </a:t>
            </a:r>
            <a:r>
              <a:rPr lang="en-US" dirty="0">
                <a:hlinkClick r:id="rId38"/>
              </a:rPr>
              <a:t>p63</a:t>
            </a:r>
            <a:r>
              <a:rPr lang="en-US" dirty="0"/>
              <a:t> (positive in benign lesions), </a:t>
            </a:r>
            <a:r>
              <a:rPr lang="en-US" dirty="0">
                <a:hlinkClick r:id="rId39"/>
              </a:rPr>
              <a:t>CD10</a:t>
            </a:r>
            <a:r>
              <a:rPr lang="en-US" dirty="0"/>
              <a:t>, </a:t>
            </a:r>
            <a:r>
              <a:rPr lang="en-US" dirty="0" err="1">
                <a:hlinkClick r:id="rId40"/>
              </a:rPr>
              <a:t>calponin</a:t>
            </a:r>
            <a:r>
              <a:rPr lang="en-US" dirty="0"/>
              <a:t> (</a:t>
            </a:r>
            <a:r>
              <a:rPr lang="en-US" dirty="0">
                <a:hlinkClick r:id="rId41"/>
              </a:rPr>
              <a:t>Am J </a:t>
            </a:r>
            <a:r>
              <a:rPr lang="en-US" dirty="0" err="1">
                <a:hlinkClick r:id="rId41"/>
              </a:rPr>
              <a:t>Surg</a:t>
            </a:r>
            <a:r>
              <a:rPr lang="en-US" dirty="0">
                <a:hlinkClick r:id="rId41"/>
              </a:rPr>
              <a:t> </a:t>
            </a:r>
            <a:r>
              <a:rPr lang="en-US" dirty="0" err="1">
                <a:hlinkClick r:id="rId41"/>
              </a:rPr>
              <a:t>Pathol</a:t>
            </a:r>
            <a:r>
              <a:rPr lang="en-US" dirty="0">
                <a:hlinkClick r:id="rId41"/>
              </a:rPr>
              <a:t> 2001;25:1054</a:t>
            </a:r>
            <a:r>
              <a:rPr lang="en-US" dirty="0"/>
              <a:t>, </a:t>
            </a:r>
            <a:r>
              <a:rPr lang="en-US" dirty="0">
                <a:hlinkClick r:id="rId42"/>
              </a:rPr>
              <a:t>Mod </a:t>
            </a:r>
            <a:r>
              <a:rPr lang="en-US" dirty="0" err="1">
                <a:hlinkClick r:id="rId42"/>
              </a:rPr>
              <a:t>Pathol</a:t>
            </a:r>
            <a:r>
              <a:rPr lang="en-US" dirty="0">
                <a:hlinkClick r:id="rId42"/>
              </a:rPr>
              <a:t> 2002;15:397</a:t>
            </a:r>
            <a:r>
              <a:rPr lang="en-US" dirty="0"/>
              <a:t>) </a:t>
            </a:r>
          </a:p>
          <a:p>
            <a:r>
              <a:rPr lang="en-US" dirty="0"/>
              <a:t>Other tissue specific transcription factors: </a:t>
            </a:r>
            <a:r>
              <a:rPr lang="en-US" dirty="0">
                <a:hlinkClick r:id="rId43"/>
              </a:rPr>
              <a:t>TTF1</a:t>
            </a:r>
            <a:r>
              <a:rPr lang="en-US" dirty="0"/>
              <a:t>, </a:t>
            </a:r>
            <a:r>
              <a:rPr lang="en-US" dirty="0">
                <a:hlinkClick r:id="rId44"/>
              </a:rPr>
              <a:t>CDX2</a:t>
            </a:r>
            <a:r>
              <a:rPr lang="en-US" dirty="0"/>
              <a:t>, </a:t>
            </a:r>
            <a:r>
              <a:rPr lang="en-US" dirty="0">
                <a:hlinkClick r:id="rId45"/>
              </a:rPr>
              <a:t>PAX8</a:t>
            </a:r>
            <a:r>
              <a:rPr lang="en-US" dirty="0"/>
              <a:t> and </a:t>
            </a:r>
            <a:r>
              <a:rPr lang="en-US" dirty="0">
                <a:hlinkClick r:id="rId46"/>
              </a:rPr>
              <a:t>WT1</a:t>
            </a:r>
            <a:r>
              <a:rPr lang="en-US" dirty="0"/>
              <a:t> (nonspecific weak to moderate or strong focal staining can be in up to 10% of cases but typically weaker than its expression in the relevant tumors)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65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31" y="365125"/>
            <a:ext cx="11887200" cy="1325563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/>
              <a:t>Invasive breast cancer of no special type (NST</a:t>
            </a:r>
            <a:r>
              <a:rPr lang="en-US" sz="2400" b="1" dirty="0" smtClean="0"/>
              <a:t>) - </a:t>
            </a:r>
            <a:r>
              <a:rPr lang="en-US" sz="2400" dirty="0" smtClean="0"/>
              <a:t>Molecular/</a:t>
            </a:r>
            <a:r>
              <a:rPr lang="en-US" sz="2400" dirty="0" err="1" smtClean="0"/>
              <a:t>cytogenetics</a:t>
            </a:r>
            <a:r>
              <a:rPr lang="en-US" sz="2400" dirty="0" smtClean="0"/>
              <a:t> </a:t>
            </a:r>
            <a:r>
              <a:rPr lang="en-US" sz="2400" dirty="0"/>
              <a:t>description</a:t>
            </a:r>
            <a:br>
              <a:rPr lang="en-US" sz="2400" dirty="0"/>
            </a:b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ER</a:t>
            </a:r>
            <a:r>
              <a:rPr lang="en-US" dirty="0"/>
              <a:t>+ pathway: characterized by gains of 1q, loss of 16q, sometimes amplification of 17q12 </a:t>
            </a:r>
          </a:p>
          <a:p>
            <a:r>
              <a:rPr lang="en-US" dirty="0"/>
              <a:t>ER- pathway: characterized by loss of 13q, gain of 11q13, amplification of 17q12, </a:t>
            </a:r>
            <a:r>
              <a:rPr lang="en-US" i="1" dirty="0"/>
              <a:t>p53</a:t>
            </a:r>
            <a:r>
              <a:rPr lang="en-US" dirty="0"/>
              <a:t> mutations common, increased expression of genes associated with cell proliferation </a:t>
            </a:r>
          </a:p>
          <a:p>
            <a:r>
              <a:rPr lang="en-US" i="1" dirty="0"/>
              <a:t>PI3KCA</a:t>
            </a:r>
            <a:r>
              <a:rPr lang="en-US" dirty="0"/>
              <a:t> mutations associated with endocrine therapy resistance (</a:t>
            </a:r>
            <a:r>
              <a:rPr lang="en-US" dirty="0" err="1">
                <a:hlinkClick r:id="rId2"/>
              </a:rPr>
              <a:t>Virchows</a:t>
            </a:r>
            <a:r>
              <a:rPr lang="en-US" dirty="0">
                <a:hlinkClick r:id="rId2"/>
              </a:rPr>
              <a:t> Arch 2016;469:35</a:t>
            </a:r>
            <a:r>
              <a:rPr lang="en-US" dirty="0"/>
              <a:t>, </a:t>
            </a:r>
            <a:r>
              <a:rPr lang="en-US" dirty="0" err="1">
                <a:hlinkClick r:id="rId3"/>
              </a:rPr>
              <a:t>Int</a:t>
            </a:r>
            <a:r>
              <a:rPr lang="en-US" dirty="0">
                <a:hlinkClick r:id="rId3"/>
              </a:rPr>
              <a:t> J Breast Cancer 2020;2020:3759179</a:t>
            </a:r>
            <a:r>
              <a:rPr lang="en-US" dirty="0"/>
              <a:t>) </a:t>
            </a:r>
          </a:p>
          <a:p>
            <a:r>
              <a:rPr lang="en-US" i="1" dirty="0"/>
              <a:t>p53</a:t>
            </a:r>
            <a:r>
              <a:rPr lang="en-US" dirty="0"/>
              <a:t> mutations in many basal-like tumors (</a:t>
            </a:r>
            <a:r>
              <a:rPr lang="en-US" dirty="0">
                <a:hlinkClick r:id="rId4"/>
              </a:rPr>
              <a:t>Nature 2012;490:61</a:t>
            </a:r>
            <a:r>
              <a:rPr lang="en-US" dirty="0"/>
              <a:t>) </a:t>
            </a:r>
          </a:p>
          <a:p>
            <a:r>
              <a:rPr lang="en-US" i="1" dirty="0"/>
              <a:t>HER2</a:t>
            </a:r>
            <a:r>
              <a:rPr lang="en-US" dirty="0"/>
              <a:t> gene amplification in approximately 15% (</a:t>
            </a:r>
            <a:r>
              <a:rPr lang="en-US" dirty="0">
                <a:hlinkClick r:id="rId5"/>
              </a:rPr>
              <a:t>Cancer Res 1993;53:4960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J </a:t>
            </a:r>
            <a:r>
              <a:rPr lang="en-US" dirty="0" err="1">
                <a:hlinkClick r:id="rId6"/>
              </a:rPr>
              <a:t>Clin</a:t>
            </a:r>
            <a:r>
              <a:rPr lang="en-US" dirty="0">
                <a:hlinkClick r:id="rId6"/>
              </a:rPr>
              <a:t> </a:t>
            </a:r>
            <a:r>
              <a:rPr lang="en-US" dirty="0" err="1">
                <a:hlinkClick r:id="rId6"/>
              </a:rPr>
              <a:t>Oncol</a:t>
            </a:r>
            <a:r>
              <a:rPr lang="en-US" dirty="0">
                <a:hlinkClick r:id="rId6"/>
              </a:rPr>
              <a:t> 1989;7:1120</a:t>
            </a:r>
            <a:r>
              <a:rPr lang="en-US" dirty="0"/>
              <a:t>) </a:t>
            </a:r>
          </a:p>
          <a:p>
            <a:r>
              <a:rPr lang="en-US" dirty="0"/>
              <a:t>Gene expression profiling stratifies breast cancers into several intrinsic molecular subtypes (e.g., luminal A, luminal B, HER2 enriched, basal-like, etc.) (</a:t>
            </a:r>
            <a:r>
              <a:rPr lang="en-US" dirty="0">
                <a:hlinkClick r:id="rId4"/>
              </a:rPr>
              <a:t>Nature 2012;490:61</a:t>
            </a:r>
            <a:r>
              <a:rPr lang="en-US" dirty="0"/>
              <a:t>) </a:t>
            </a:r>
          </a:p>
          <a:p>
            <a:r>
              <a:rPr lang="en-US" dirty="0"/>
              <a:t>5 - 10% of breast cancers are hereditary as result of mutations in various genes, such as </a:t>
            </a:r>
            <a:r>
              <a:rPr lang="en-US" i="1" dirty="0"/>
              <a:t>BRCA1, BRCA2, TP53, STK11, CD1, PTEN, MDM2, RB, CHEK2</a:t>
            </a:r>
            <a:r>
              <a:rPr lang="en-US" dirty="0"/>
              <a:t> (</a:t>
            </a:r>
            <a:r>
              <a:rPr lang="en-US" dirty="0" err="1">
                <a:hlinkClick r:id="rId7"/>
              </a:rPr>
              <a:t>Acta</a:t>
            </a:r>
            <a:r>
              <a:rPr lang="en-US" dirty="0">
                <a:hlinkClick r:id="rId7"/>
              </a:rPr>
              <a:t> </a:t>
            </a:r>
            <a:r>
              <a:rPr lang="en-US" dirty="0" err="1">
                <a:hlinkClick r:id="rId7"/>
              </a:rPr>
              <a:t>Oncol</a:t>
            </a:r>
            <a:r>
              <a:rPr lang="en-US" dirty="0">
                <a:hlinkClick r:id="rId7"/>
              </a:rPr>
              <a:t> 2019;58:135</a:t>
            </a:r>
            <a:r>
              <a:rPr lang="en-US" dirty="0"/>
              <a:t>) </a:t>
            </a:r>
          </a:p>
          <a:p>
            <a:r>
              <a:rPr lang="en-US" i="1" dirty="0"/>
              <a:t>ESR1</a:t>
            </a:r>
            <a:r>
              <a:rPr lang="en-US" dirty="0"/>
              <a:t> mutations associated with resistance to endocrine therapy (</a:t>
            </a:r>
            <a:r>
              <a:rPr lang="en-US" dirty="0">
                <a:hlinkClick r:id="rId8"/>
              </a:rPr>
              <a:t>JAMA </a:t>
            </a:r>
            <a:r>
              <a:rPr lang="en-US" dirty="0" err="1">
                <a:hlinkClick r:id="rId8"/>
              </a:rPr>
              <a:t>Oncol</a:t>
            </a:r>
            <a:r>
              <a:rPr lang="en-US" dirty="0">
                <a:hlinkClick r:id="rId8"/>
              </a:rPr>
              <a:t> 2016;2:1310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45149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Prognostic factors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Patient </a:t>
            </a:r>
            <a:r>
              <a:rPr lang="en-US" dirty="0"/>
              <a:t>age </a:t>
            </a:r>
            <a:r>
              <a:rPr lang="en-US" sz="2200" dirty="0"/>
              <a:t>(</a:t>
            </a:r>
            <a:r>
              <a:rPr lang="en-US" sz="2200" dirty="0">
                <a:hlinkClick r:id="rId2"/>
              </a:rPr>
              <a:t>Cancer </a:t>
            </a:r>
            <a:r>
              <a:rPr lang="en-US" sz="2200" dirty="0" err="1">
                <a:hlinkClick r:id="rId2"/>
              </a:rPr>
              <a:t>Epidemiol</a:t>
            </a:r>
            <a:r>
              <a:rPr lang="en-US" sz="2200" dirty="0">
                <a:hlinkClick r:id="rId2"/>
              </a:rPr>
              <a:t> Biomarkers </a:t>
            </a:r>
            <a:r>
              <a:rPr lang="en-US" sz="2200" dirty="0" err="1">
                <a:hlinkClick r:id="rId2"/>
              </a:rPr>
              <a:t>Prev</a:t>
            </a:r>
            <a:r>
              <a:rPr lang="en-US" sz="2200" dirty="0">
                <a:hlinkClick r:id="rId2"/>
              </a:rPr>
              <a:t> 2019;28:303</a:t>
            </a:r>
            <a:r>
              <a:rPr lang="en-US" sz="2200" dirty="0"/>
              <a:t>) </a:t>
            </a:r>
          </a:p>
          <a:p>
            <a:r>
              <a:rPr lang="en-US" dirty="0"/>
              <a:t>Stage as determined by </a:t>
            </a:r>
            <a:r>
              <a:rPr lang="en-US" dirty="0" err="1"/>
              <a:t>pT</a:t>
            </a:r>
            <a:r>
              <a:rPr lang="en-US" dirty="0"/>
              <a:t> size and lymph node status </a:t>
            </a:r>
            <a:r>
              <a:rPr lang="en-US" sz="2200" dirty="0"/>
              <a:t>(</a:t>
            </a:r>
            <a:r>
              <a:rPr lang="en-US" sz="2200" dirty="0">
                <a:hlinkClick r:id="rId3"/>
              </a:rPr>
              <a:t>Cancer 2003;98:2133</a:t>
            </a:r>
            <a:r>
              <a:rPr lang="en-US" sz="2200" dirty="0"/>
              <a:t>) </a:t>
            </a:r>
          </a:p>
          <a:p>
            <a:r>
              <a:rPr lang="en-US" dirty="0"/>
              <a:t>Histologic grade is an independent prognostic factor </a:t>
            </a:r>
            <a:r>
              <a:rPr lang="en-US" sz="2200" dirty="0"/>
              <a:t>(</a:t>
            </a:r>
            <a:r>
              <a:rPr lang="en-US" sz="2200" dirty="0">
                <a:hlinkClick r:id="rId4"/>
              </a:rPr>
              <a:t>Arch </a:t>
            </a:r>
            <a:r>
              <a:rPr lang="en-US" sz="2200" dirty="0" err="1">
                <a:hlinkClick r:id="rId4"/>
              </a:rPr>
              <a:t>Pathol</a:t>
            </a:r>
            <a:r>
              <a:rPr lang="en-US" sz="2200" dirty="0">
                <a:hlinkClick r:id="rId4"/>
              </a:rPr>
              <a:t> Lab Med 2014;138:1048</a:t>
            </a:r>
            <a:r>
              <a:rPr lang="en-US" sz="2200" dirty="0"/>
              <a:t>) </a:t>
            </a:r>
          </a:p>
          <a:p>
            <a:r>
              <a:rPr lang="en-US" dirty="0" err="1"/>
              <a:t>Lymphovascular</a:t>
            </a:r>
            <a:r>
              <a:rPr lang="en-US" dirty="0"/>
              <a:t> invasion associated with higher risk of local recurrence and distant recurrence </a:t>
            </a:r>
            <a:r>
              <a:rPr lang="en-US" sz="2200" dirty="0"/>
              <a:t>(</a:t>
            </a:r>
            <a:r>
              <a:rPr lang="en-US" sz="2200" dirty="0">
                <a:hlinkClick r:id="rId5"/>
              </a:rPr>
              <a:t>Cancer 2012;118:3670</a:t>
            </a:r>
            <a:r>
              <a:rPr lang="en-US" sz="2200" dirty="0"/>
              <a:t>) </a:t>
            </a:r>
          </a:p>
          <a:p>
            <a:r>
              <a:rPr lang="en-US" dirty="0"/>
              <a:t>Biomarker profile: </a:t>
            </a:r>
          </a:p>
          <a:p>
            <a:pPr lvl="1"/>
            <a:r>
              <a:rPr lang="en-US" dirty="0"/>
              <a:t>Hormone receptor expression associated with better short term survival </a:t>
            </a:r>
          </a:p>
          <a:p>
            <a:pPr lvl="1"/>
            <a:r>
              <a:rPr lang="en-US" dirty="0"/>
              <a:t>HER2 expression associated with improved survival when anti-HER2 therapy is received</a:t>
            </a:r>
          </a:p>
          <a:p>
            <a:r>
              <a:rPr lang="en-US" dirty="0"/>
              <a:t>Gene expression signature, observed survival is highest in luminal A, lowest in basal-like </a:t>
            </a:r>
            <a:r>
              <a:rPr lang="en-US" sz="2200" dirty="0"/>
              <a:t>(</a:t>
            </a:r>
            <a:r>
              <a:rPr lang="en-US" sz="2200" dirty="0">
                <a:hlinkClick r:id="rId6"/>
              </a:rPr>
              <a:t>Cancer Treat Rev 2012;38:698</a:t>
            </a:r>
            <a:r>
              <a:rPr lang="en-US" sz="2200" dirty="0"/>
              <a:t>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93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104267"/>
            <a:ext cx="9144000" cy="1655762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Ass. Prof. Milena </a:t>
            </a:r>
            <a:r>
              <a:rPr lang="en-US" b="1" dirty="0" err="1" smtClean="0">
                <a:solidFill>
                  <a:srgbClr val="002060"/>
                </a:solidFill>
              </a:rPr>
              <a:t>Vuletic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31576" y="502277"/>
            <a:ext cx="9144000" cy="2394753"/>
          </a:xfrm>
        </p:spPr>
        <p:txBody>
          <a:bodyPr>
            <a:normAutofit/>
          </a:bodyPr>
          <a:lstStyle/>
          <a:p>
            <a:r>
              <a:rPr lang="en-US" sz="5200" b="1" spc="-40" dirty="0" smtClean="0">
                <a:solidFill>
                  <a:srgbClr val="002060"/>
                </a:solidFill>
                <a:latin typeface="Times New Roman"/>
                <a:cs typeface="Times New Roman"/>
              </a:rPr>
              <a:t>Surgical Pathology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/>
            </a:r>
            <a:b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sr-Latn-R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o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f</a:t>
            </a:r>
            <a:r>
              <a:rPr lang="sr-Latn-R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Breast Tumors </a:t>
            </a:r>
            <a:endParaRPr lang="en-US" sz="5200" b="1" dirty="0">
              <a:solidFill>
                <a:srgbClr val="00206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686800" y="5683705"/>
            <a:ext cx="3505200" cy="972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Prof.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Milica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Mijović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485" y="3380015"/>
            <a:ext cx="3371031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9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66" y="365125"/>
            <a:ext cx="10967434" cy="1325563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Sample pathology report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Left </a:t>
            </a:r>
            <a:r>
              <a:rPr lang="en-US" dirty="0"/>
              <a:t>breast, mass, ultrasound guided core needle biopsy: </a:t>
            </a:r>
          </a:p>
          <a:p>
            <a:pPr lvl="1"/>
            <a:r>
              <a:rPr lang="en-US" dirty="0"/>
              <a:t>Invasive breast carcinoma, NST (invasive ductal carcinoma), grade 2, measuring 1.5 cm </a:t>
            </a:r>
          </a:p>
          <a:p>
            <a:pPr lvl="1"/>
            <a:r>
              <a:rPr lang="en-US" dirty="0"/>
              <a:t>Estrogen receptor: positive (95%, strong intensity) </a:t>
            </a:r>
          </a:p>
          <a:p>
            <a:pPr lvl="1"/>
            <a:r>
              <a:rPr lang="en-US" dirty="0"/>
              <a:t>Progesterone receptor: negative (0%) </a:t>
            </a:r>
          </a:p>
          <a:p>
            <a:pPr lvl="1"/>
            <a:r>
              <a:rPr lang="en-US" dirty="0"/>
              <a:t>HER2: negative (score 1+)</a:t>
            </a:r>
          </a:p>
        </p:txBody>
      </p:sp>
    </p:spTree>
    <p:extLst>
      <p:ext uri="{BB962C8B-B14F-4D97-AF65-F5344CB8AC3E}">
        <p14:creationId xmlns:p14="http://schemas.microsoft.com/office/powerpoint/2010/main" val="5188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Etiology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Invasiveness </a:t>
            </a:r>
            <a:r>
              <a:rPr lang="en-US" dirty="0"/>
              <a:t>and loss of cellular cohesion due to abnormalities of the </a:t>
            </a:r>
            <a:r>
              <a:rPr lang="en-US" dirty="0" err="1"/>
              <a:t>adherens</a:t>
            </a:r>
            <a:r>
              <a:rPr lang="en-US" dirty="0"/>
              <a:t> complex, formed by </a:t>
            </a:r>
            <a:r>
              <a:rPr lang="en-US" dirty="0" err="1"/>
              <a:t>cadherins</a:t>
            </a:r>
            <a:r>
              <a:rPr lang="en-US" dirty="0"/>
              <a:t> and </a:t>
            </a:r>
            <a:r>
              <a:rPr lang="en-US" dirty="0" err="1"/>
              <a:t>catenins</a:t>
            </a:r>
            <a:r>
              <a:rPr lang="en-US" dirty="0"/>
              <a:t> </a:t>
            </a:r>
            <a:r>
              <a:rPr lang="en-US" sz="2000" dirty="0"/>
              <a:t>(</a:t>
            </a:r>
            <a:r>
              <a:rPr lang="en-US" sz="2000" dirty="0" err="1">
                <a:hlinkClick r:id="rId2"/>
              </a:rPr>
              <a:t>Biochim</a:t>
            </a:r>
            <a:r>
              <a:rPr lang="en-US" sz="2000" dirty="0">
                <a:hlinkClick r:id="rId2"/>
              </a:rPr>
              <a:t> </a:t>
            </a:r>
            <a:r>
              <a:rPr lang="en-US" sz="2000" dirty="0" err="1">
                <a:hlinkClick r:id="rId2"/>
              </a:rPr>
              <a:t>Biophys</a:t>
            </a:r>
            <a:r>
              <a:rPr lang="en-US" sz="2000" dirty="0">
                <a:hlinkClick r:id="rId2"/>
              </a:rPr>
              <a:t> </a:t>
            </a:r>
            <a:r>
              <a:rPr lang="en-US" sz="2000" dirty="0" err="1">
                <a:hlinkClick r:id="rId2"/>
              </a:rPr>
              <a:t>Acta</a:t>
            </a:r>
            <a:r>
              <a:rPr lang="en-US" sz="2000" dirty="0">
                <a:hlinkClick r:id="rId2"/>
              </a:rPr>
              <a:t> 2008;1778:660</a:t>
            </a:r>
            <a:r>
              <a:rPr lang="en-US" sz="2000" dirty="0"/>
              <a:t>) </a:t>
            </a:r>
          </a:p>
          <a:p>
            <a:pPr lvl="1"/>
            <a:r>
              <a:rPr lang="en-US" dirty="0"/>
              <a:t>Majority of lobular carcinomas show loss of E-cadherin expression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Am J </a:t>
            </a:r>
            <a:r>
              <a:rPr lang="en-US" sz="2000" dirty="0" err="1">
                <a:hlinkClick r:id="rId3"/>
              </a:rPr>
              <a:t>Surg</a:t>
            </a:r>
            <a:r>
              <a:rPr lang="en-US" sz="2000" dirty="0">
                <a:hlinkClick r:id="rId3"/>
              </a:rPr>
              <a:t> </a:t>
            </a:r>
            <a:r>
              <a:rPr lang="en-US" sz="2000" dirty="0" err="1">
                <a:hlinkClick r:id="rId3"/>
              </a:rPr>
              <a:t>Pathol</a:t>
            </a:r>
            <a:r>
              <a:rPr lang="en-US" sz="2000" dirty="0">
                <a:hlinkClick r:id="rId3"/>
              </a:rPr>
              <a:t> 2010;34:1472</a:t>
            </a:r>
            <a:r>
              <a:rPr lang="en-US" sz="2000" dirty="0"/>
              <a:t>) </a:t>
            </a:r>
          </a:p>
          <a:p>
            <a:pPr lvl="1"/>
            <a:r>
              <a:rPr lang="el-GR" dirty="0"/>
              <a:t>α, β </a:t>
            </a:r>
            <a:r>
              <a:rPr lang="en-US" dirty="0"/>
              <a:t>and </a:t>
            </a:r>
            <a:r>
              <a:rPr lang="el-GR" dirty="0"/>
              <a:t>γ </a:t>
            </a:r>
            <a:r>
              <a:rPr lang="en-US" dirty="0" err="1"/>
              <a:t>catenins</a:t>
            </a:r>
            <a:r>
              <a:rPr lang="en-US" dirty="0"/>
              <a:t> and p120 expression can be aberrant in E-cadherin positive lobular carcinomas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Am J </a:t>
            </a:r>
            <a:r>
              <a:rPr lang="en-US" sz="2000" dirty="0" err="1">
                <a:hlinkClick r:id="rId3"/>
              </a:rPr>
              <a:t>Surg</a:t>
            </a:r>
            <a:r>
              <a:rPr lang="en-US" sz="2000" dirty="0">
                <a:hlinkClick r:id="rId3"/>
              </a:rPr>
              <a:t> </a:t>
            </a:r>
            <a:r>
              <a:rPr lang="en-US" sz="2000" dirty="0" err="1">
                <a:hlinkClick r:id="rId3"/>
              </a:rPr>
              <a:t>Pathol</a:t>
            </a:r>
            <a:r>
              <a:rPr lang="en-US" sz="2000" dirty="0">
                <a:hlinkClick r:id="rId3"/>
              </a:rPr>
              <a:t> 2010;34:1472</a:t>
            </a:r>
            <a:r>
              <a:rPr lang="en-US" sz="2000" dirty="0"/>
              <a:t>) </a:t>
            </a:r>
          </a:p>
          <a:p>
            <a:r>
              <a:rPr lang="en-US" dirty="0"/>
              <a:t>Lobular carcinoma in situ is a risk factor and </a:t>
            </a:r>
            <a:r>
              <a:rPr lang="en-US" dirty="0" err="1"/>
              <a:t>nonobligate</a:t>
            </a:r>
            <a:r>
              <a:rPr lang="en-US" dirty="0"/>
              <a:t> precursor of invasive lobular carcinoma </a:t>
            </a:r>
          </a:p>
        </p:txBody>
      </p:sp>
    </p:spTree>
    <p:extLst>
      <p:ext uri="{BB962C8B-B14F-4D97-AF65-F5344CB8AC3E}">
        <p14:creationId xmlns:p14="http://schemas.microsoft.com/office/powerpoint/2010/main" val="255544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Invasive breast carcinoma with loss of cellular adhesion, characteristically arranged in </a:t>
            </a:r>
            <a:r>
              <a:rPr lang="en-US" dirty="0" err="1"/>
              <a:t>discohesive</a:t>
            </a:r>
            <a:r>
              <a:rPr lang="en-US" dirty="0"/>
              <a:t> or single file patterns </a:t>
            </a:r>
          </a:p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Special subtype of invasive breast carcinoma characterized by </a:t>
            </a:r>
            <a:r>
              <a:rPr lang="en-US" dirty="0" err="1"/>
              <a:t>discohesive</a:t>
            </a:r>
            <a:r>
              <a:rPr lang="en-US" dirty="0"/>
              <a:t> tumor cells arranged in single files or as individual single cells </a:t>
            </a:r>
          </a:p>
          <a:p>
            <a:pPr lvl="1"/>
            <a:r>
              <a:rPr lang="en-US" dirty="0"/>
              <a:t>Shows 16q loss (</a:t>
            </a:r>
            <a:r>
              <a:rPr lang="en-US" i="1" dirty="0"/>
              <a:t>CDH1</a:t>
            </a:r>
            <a:r>
              <a:rPr lang="en-US" dirty="0"/>
              <a:t> gene located at 16q22.1 encodes E-cadherin, integral in formation of </a:t>
            </a:r>
            <a:r>
              <a:rPr lang="en-US" dirty="0" err="1"/>
              <a:t>adherens</a:t>
            </a:r>
            <a:r>
              <a:rPr lang="en-US" dirty="0"/>
              <a:t> junction responsible for cell adhesion) </a:t>
            </a:r>
          </a:p>
          <a:p>
            <a:pPr lvl="1"/>
            <a:r>
              <a:rPr lang="en-US" dirty="0"/>
              <a:t>Loss of E-cadherin expression on immunohistochemistry helpful but not required for diagnosis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Invasive lobular carcinoma, classic type </a:t>
            </a:r>
          </a:p>
        </p:txBody>
      </p:sp>
    </p:spTree>
    <p:extLst>
      <p:ext uri="{BB962C8B-B14F-4D97-AF65-F5344CB8AC3E}">
        <p14:creationId xmlns:p14="http://schemas.microsoft.com/office/powerpoint/2010/main" val="14952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pPr lvl="1"/>
            <a:r>
              <a:rPr lang="en-US" dirty="0"/>
              <a:t>Comprises about 10% of invasive breast carcinomas (</a:t>
            </a:r>
            <a:r>
              <a:rPr lang="en-US" dirty="0">
                <a:hlinkClick r:id="rId2"/>
              </a:rPr>
              <a:t>Breast Cancer Res 2015;17:37</a:t>
            </a:r>
            <a:r>
              <a:rPr lang="en-US" dirty="0"/>
              <a:t>) </a:t>
            </a:r>
          </a:p>
          <a:p>
            <a:pPr lvl="2"/>
            <a:r>
              <a:rPr lang="en-US" dirty="0"/>
              <a:t>Most common special subtype of invasive breast carcinoma (</a:t>
            </a:r>
            <a:r>
              <a:rPr lang="en-US" dirty="0">
                <a:hlinkClick r:id="rId3"/>
              </a:rPr>
              <a:t>Br J Cancer 2005;93:1046</a:t>
            </a:r>
            <a:r>
              <a:rPr lang="en-US" dirty="0"/>
              <a:t>) </a:t>
            </a:r>
          </a:p>
          <a:p>
            <a:pPr lvl="2"/>
            <a:r>
              <a:rPr lang="en-US" dirty="0"/>
              <a:t>Only comprises 1% of male breast carcinomas (</a:t>
            </a:r>
            <a:r>
              <a:rPr lang="en-US" dirty="0">
                <a:hlinkClick r:id="rId4"/>
              </a:rPr>
              <a:t>Breast Cancer (Dove Med Press) 2017;9:337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Mean age of diagnosis is 63.4 years, higher than that for invasive breast carcinoma of no special type (</a:t>
            </a:r>
            <a:r>
              <a:rPr lang="en-US" dirty="0">
                <a:hlinkClick r:id="rId3"/>
              </a:rPr>
              <a:t>Br J Cancer 2005;93:1046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Endogenous (lower parity, younger age at menarche and later menopause) and exogenous (hormone replacement therapy and oral contraceptives) estrogen exposure increases risk (</a:t>
            </a:r>
            <a:r>
              <a:rPr lang="en-US" dirty="0">
                <a:hlinkClick r:id="rId2"/>
              </a:rPr>
              <a:t>Breast Cancer Res 2015;17:37</a:t>
            </a:r>
            <a:r>
              <a:rPr lang="en-US" dirty="0"/>
              <a:t>) </a:t>
            </a:r>
          </a:p>
          <a:p>
            <a:pPr lvl="2"/>
            <a:r>
              <a:rPr lang="en-US" dirty="0"/>
              <a:t>Alcohol consumption and obesity are risk factors, which may be mediated by increased levels of circulating estrogen </a:t>
            </a:r>
          </a:p>
          <a:p>
            <a:pPr lvl="1"/>
            <a:r>
              <a:rPr lang="en-US" dirty="0"/>
              <a:t>60% lifetime risk in women with hereditary diffuse gastric cancer syndrome (</a:t>
            </a:r>
            <a:r>
              <a:rPr lang="en-US" dirty="0" err="1"/>
              <a:t>germline</a:t>
            </a:r>
            <a:r>
              <a:rPr lang="en-US" dirty="0"/>
              <a:t> </a:t>
            </a:r>
            <a:r>
              <a:rPr lang="en-US" i="1" dirty="0"/>
              <a:t>CDH1</a:t>
            </a:r>
            <a:r>
              <a:rPr lang="en-US" dirty="0"/>
              <a:t> mutation) (</a:t>
            </a:r>
            <a:r>
              <a:rPr lang="en-US" dirty="0">
                <a:hlinkClick r:id="rId5"/>
              </a:rPr>
              <a:t>J Med Genet 2010;47:436</a:t>
            </a:r>
            <a:r>
              <a:rPr lang="en-US" dirty="0"/>
              <a:t>) </a:t>
            </a:r>
          </a:p>
          <a:p>
            <a:pPr lvl="2"/>
            <a:r>
              <a:rPr lang="en-US" dirty="0"/>
              <a:t>Under represented in breast carcinomas of </a:t>
            </a:r>
            <a:r>
              <a:rPr lang="en-US" i="1" dirty="0"/>
              <a:t>BRCA1</a:t>
            </a:r>
            <a:r>
              <a:rPr lang="en-US" dirty="0"/>
              <a:t> carriers (2.2%) and similar proportion </a:t>
            </a:r>
            <a:r>
              <a:rPr lang="en-US" i="1" dirty="0"/>
              <a:t>BRCA2</a:t>
            </a:r>
            <a:r>
              <a:rPr lang="en-US" dirty="0"/>
              <a:t> carriers (8.4%) (</a:t>
            </a:r>
            <a:r>
              <a:rPr lang="en-US" dirty="0">
                <a:hlinkClick r:id="rId6"/>
              </a:rPr>
              <a:t>Cancer </a:t>
            </a:r>
            <a:r>
              <a:rPr lang="en-US" dirty="0" err="1">
                <a:hlinkClick r:id="rId6"/>
              </a:rPr>
              <a:t>Epidemiol</a:t>
            </a:r>
            <a:r>
              <a:rPr lang="en-US" dirty="0">
                <a:hlinkClick r:id="rId6"/>
              </a:rPr>
              <a:t> Biomarkers </a:t>
            </a:r>
            <a:r>
              <a:rPr lang="en-US" dirty="0" err="1">
                <a:hlinkClick r:id="rId6"/>
              </a:rPr>
              <a:t>Prev</a:t>
            </a:r>
            <a:r>
              <a:rPr lang="en-US" dirty="0">
                <a:hlinkClick r:id="rId6"/>
              </a:rPr>
              <a:t> 2012;21:134</a:t>
            </a:r>
            <a:r>
              <a:rPr lang="en-US" dirty="0"/>
              <a:t>) </a:t>
            </a:r>
          </a:p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Breast </a:t>
            </a:r>
          </a:p>
          <a:p>
            <a:pPr lvl="1"/>
            <a:r>
              <a:rPr lang="en-US" dirty="0"/>
              <a:t>Can occur in axilla accessory breast tissue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99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Clinical features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Presents </a:t>
            </a:r>
            <a:r>
              <a:rPr lang="en-US" dirty="0"/>
              <a:t>as vague findings including thickening, induration or poorly defined breast mass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Breast Dis 2008-2009;30:31</a:t>
            </a:r>
            <a:r>
              <a:rPr lang="en-US" sz="2000" dirty="0"/>
              <a:t>) </a:t>
            </a:r>
          </a:p>
          <a:p>
            <a:pPr lvl="1"/>
            <a:r>
              <a:rPr lang="en-US" dirty="0"/>
              <a:t>Overall, diagnosed at a more advanced stage than invasive breast carcinoma of no special type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Br J Cancer 2005;93:1046</a:t>
            </a:r>
            <a:r>
              <a:rPr lang="en-US" sz="2000" dirty="0"/>
              <a:t>) </a:t>
            </a:r>
          </a:p>
          <a:p>
            <a:r>
              <a:rPr lang="en-US" dirty="0"/>
              <a:t>More frequently bilateral and multifocal / </a:t>
            </a:r>
            <a:r>
              <a:rPr lang="en-US" dirty="0" err="1"/>
              <a:t>multicentric</a:t>
            </a:r>
            <a:r>
              <a:rPr lang="en-US" dirty="0"/>
              <a:t> </a:t>
            </a:r>
            <a:r>
              <a:rPr lang="en-US" sz="2000" dirty="0"/>
              <a:t>(</a:t>
            </a:r>
            <a:r>
              <a:rPr lang="en-US" sz="2000" dirty="0">
                <a:hlinkClick r:id="rId4"/>
              </a:rPr>
              <a:t>Breast 2018;38:101</a:t>
            </a:r>
            <a:r>
              <a:rPr lang="en-US" sz="2000" dirty="0"/>
              <a:t>, </a:t>
            </a:r>
            <a:r>
              <a:rPr lang="en-US" sz="2000" dirty="0">
                <a:hlinkClick r:id="rId5"/>
              </a:rPr>
              <a:t>Ann </a:t>
            </a:r>
            <a:r>
              <a:rPr lang="en-US" sz="2000" dirty="0" err="1">
                <a:hlinkClick r:id="rId5"/>
              </a:rPr>
              <a:t>Surg</a:t>
            </a:r>
            <a:r>
              <a:rPr lang="en-US" sz="2000" dirty="0">
                <a:hlinkClick r:id="rId5"/>
              </a:rPr>
              <a:t> </a:t>
            </a:r>
            <a:r>
              <a:rPr lang="en-US" sz="2000" dirty="0" err="1">
                <a:hlinkClick r:id="rId5"/>
              </a:rPr>
              <a:t>Oncol</a:t>
            </a:r>
            <a:r>
              <a:rPr lang="en-US" sz="2000" dirty="0">
                <a:hlinkClick r:id="rId5"/>
              </a:rPr>
              <a:t> 2020;27:4711</a:t>
            </a:r>
            <a:r>
              <a:rPr lang="en-US" sz="2000" dirty="0"/>
              <a:t>) </a:t>
            </a:r>
          </a:p>
          <a:p>
            <a:r>
              <a:rPr lang="en-US" dirty="0" err="1"/>
              <a:t>Leptomeningeal</a:t>
            </a:r>
            <a:r>
              <a:rPr lang="en-US" dirty="0"/>
              <a:t> spread, cerebrospinal fluid, gastrointestinal tract, uterus and ovary and peritoneal metastasis more common in lobular carcinoma compared with other subtypes </a:t>
            </a:r>
            <a:r>
              <a:rPr lang="en-US" sz="2000" dirty="0"/>
              <a:t>(</a:t>
            </a:r>
            <a:r>
              <a:rPr lang="en-US" sz="2000" dirty="0">
                <a:hlinkClick r:id="rId6"/>
              </a:rPr>
              <a:t>AJR Am J </a:t>
            </a:r>
            <a:r>
              <a:rPr lang="en-US" sz="2000" dirty="0" err="1">
                <a:hlinkClick r:id="rId6"/>
              </a:rPr>
              <a:t>Roentgenol</a:t>
            </a:r>
            <a:r>
              <a:rPr lang="en-US" sz="2000" dirty="0">
                <a:hlinkClick r:id="rId6"/>
              </a:rPr>
              <a:t> 2000;175:795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51077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Radiology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Ultrasound </a:t>
            </a:r>
            <a:r>
              <a:rPr lang="en-US" sz="2600" dirty="0"/>
              <a:t>(</a:t>
            </a:r>
            <a:r>
              <a:rPr lang="en-US" sz="2600" dirty="0" err="1">
                <a:hlinkClick r:id="rId2"/>
              </a:rPr>
              <a:t>Radiographics</a:t>
            </a:r>
            <a:r>
              <a:rPr lang="en-US" sz="2600" dirty="0">
                <a:hlinkClick r:id="rId2"/>
              </a:rPr>
              <a:t> 2009;29:165</a:t>
            </a:r>
            <a:r>
              <a:rPr lang="en-US" sz="2600" dirty="0"/>
              <a:t>) </a:t>
            </a:r>
          </a:p>
          <a:p>
            <a:pPr lvl="1"/>
            <a:r>
              <a:rPr lang="en-US" dirty="0" err="1"/>
              <a:t>Hypoechoic</a:t>
            </a:r>
            <a:r>
              <a:rPr lang="en-US" dirty="0"/>
              <a:t> mass with </a:t>
            </a:r>
            <a:r>
              <a:rPr lang="en-US" dirty="0" err="1"/>
              <a:t>spiculated</a:t>
            </a:r>
            <a:r>
              <a:rPr lang="en-US" dirty="0"/>
              <a:t> or ill defined margins and posterior acoustic shadowing </a:t>
            </a:r>
          </a:p>
          <a:p>
            <a:r>
              <a:rPr lang="en-US" dirty="0"/>
              <a:t>Mammography </a:t>
            </a:r>
            <a:r>
              <a:rPr lang="en-US" sz="2600" dirty="0"/>
              <a:t>(</a:t>
            </a:r>
            <a:r>
              <a:rPr lang="en-US" sz="2600" dirty="0" err="1">
                <a:hlinkClick r:id="rId2"/>
              </a:rPr>
              <a:t>Radiographics</a:t>
            </a:r>
            <a:r>
              <a:rPr lang="en-US" sz="2600" dirty="0">
                <a:hlinkClick r:id="rId2"/>
              </a:rPr>
              <a:t> 2009;29:165</a:t>
            </a:r>
            <a:r>
              <a:rPr lang="en-US" sz="2600" dirty="0"/>
              <a:t>) </a:t>
            </a:r>
          </a:p>
          <a:p>
            <a:pPr lvl="1"/>
            <a:r>
              <a:rPr lang="en-US" dirty="0"/>
              <a:t>Does not consistently present as a mass (44% - 65%) </a:t>
            </a:r>
          </a:p>
          <a:p>
            <a:pPr lvl="1"/>
            <a:r>
              <a:rPr lang="en-US" dirty="0"/>
              <a:t>Less commonly manifests as architectural distortion </a:t>
            </a:r>
          </a:p>
          <a:p>
            <a:pPr lvl="1"/>
            <a:r>
              <a:rPr lang="en-US" dirty="0" err="1"/>
              <a:t>Microcalcification</a:t>
            </a:r>
            <a:r>
              <a:rPr lang="en-US" dirty="0"/>
              <a:t> infrequent </a:t>
            </a:r>
          </a:p>
          <a:p>
            <a:r>
              <a:rPr lang="en-US" dirty="0"/>
              <a:t>Magnetic resonance imaging findings similar </a:t>
            </a:r>
            <a:r>
              <a:rPr lang="en-US" sz="2600" dirty="0"/>
              <a:t>(</a:t>
            </a:r>
            <a:r>
              <a:rPr lang="en-US" sz="2600" dirty="0" err="1">
                <a:hlinkClick r:id="rId2"/>
              </a:rPr>
              <a:t>Radiographics</a:t>
            </a:r>
            <a:r>
              <a:rPr lang="en-US" sz="2600" dirty="0">
                <a:hlinkClick r:id="rId2"/>
              </a:rPr>
              <a:t> 2009;29:165</a:t>
            </a:r>
            <a:r>
              <a:rPr lang="en-US" sz="2600" dirty="0"/>
              <a:t>) </a:t>
            </a:r>
            <a:endParaRPr lang="en-US" dirty="0"/>
          </a:p>
          <a:p>
            <a:pPr lvl="1"/>
            <a:r>
              <a:rPr lang="en-US" dirty="0"/>
              <a:t>Can aid in identifying multifocal or residual disease </a:t>
            </a:r>
          </a:p>
          <a:p>
            <a:pPr lvl="1"/>
            <a:r>
              <a:rPr lang="en-US" dirty="0"/>
              <a:t>Preoperative breast MRI may improve surgical planning </a:t>
            </a:r>
            <a:r>
              <a:rPr lang="en-US" sz="2600" dirty="0"/>
              <a:t>(</a:t>
            </a:r>
            <a:r>
              <a:rPr lang="en-US" sz="2600" dirty="0">
                <a:hlinkClick r:id="rId3"/>
              </a:rPr>
              <a:t>Breast J 2016;22:143</a:t>
            </a:r>
            <a:r>
              <a:rPr lang="en-US" sz="2600" dirty="0"/>
              <a:t>)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745731" y="1825625"/>
            <a:ext cx="40345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Gross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</a:t>
            </a:r>
            <a:r>
              <a:rPr lang="en-US" dirty="0"/>
              <a:t>form a discrete irregular mass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BMJ Case Rep 2016;2016:bcr2016215665</a:t>
            </a:r>
            <a:r>
              <a:rPr lang="en-US" sz="2000" dirty="0"/>
              <a:t>) </a:t>
            </a:r>
          </a:p>
          <a:p>
            <a:r>
              <a:rPr lang="en-US" dirty="0"/>
              <a:t>Frequently ill defined borders, due to lack of sclerotic stromal response </a:t>
            </a:r>
          </a:p>
          <a:p>
            <a:r>
              <a:rPr lang="en-US" dirty="0"/>
              <a:t>Not uncommonly grossly unidentifiable or is grossly underestimated, only slightly firm on palpation </a:t>
            </a:r>
          </a:p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222" y="2574691"/>
            <a:ext cx="6130404" cy="2377440"/>
          </a:xfrm>
        </p:spPr>
      </p:pic>
    </p:spTree>
    <p:extLst>
      <p:ext uri="{BB962C8B-B14F-4D97-AF65-F5344CB8AC3E}">
        <p14:creationId xmlns:p14="http://schemas.microsoft.com/office/powerpoint/2010/main" val="402552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Microscopic (histologic)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Tumor </a:t>
            </a:r>
            <a:r>
              <a:rPr lang="en-US" dirty="0"/>
              <a:t>cells arranged in single files, cords and single cells (</a:t>
            </a:r>
            <a:r>
              <a:rPr lang="en-US" dirty="0">
                <a:hlinkClick r:id="rId2"/>
              </a:rPr>
              <a:t>Breast Cancer Res 2015;17:12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Can be arranged concentrically around normal ducts, giving a </a:t>
            </a:r>
            <a:r>
              <a:rPr lang="en-US" dirty="0" err="1"/>
              <a:t>targetoid</a:t>
            </a:r>
            <a:r>
              <a:rPr lang="en-US" dirty="0"/>
              <a:t> appearance </a:t>
            </a:r>
          </a:p>
          <a:p>
            <a:r>
              <a:rPr lang="en-US" dirty="0"/>
              <a:t>Tumor cells </a:t>
            </a:r>
            <a:r>
              <a:rPr lang="en-US" dirty="0" err="1"/>
              <a:t>discohesive</a:t>
            </a:r>
            <a:r>
              <a:rPr lang="en-US" dirty="0"/>
              <a:t>, small, monomorphic and lacking marked </a:t>
            </a:r>
            <a:r>
              <a:rPr lang="en-US" dirty="0" err="1"/>
              <a:t>atypia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Round or notched ovoid nuclei, usually grade 1 or 2 nuclear score </a:t>
            </a:r>
          </a:p>
          <a:p>
            <a:pPr lvl="1"/>
            <a:r>
              <a:rPr lang="en-US" dirty="0"/>
              <a:t>Scant cytoplasm, occasional with </a:t>
            </a:r>
            <a:r>
              <a:rPr lang="en-US" dirty="0" err="1"/>
              <a:t>intracytoplasmic</a:t>
            </a:r>
            <a:r>
              <a:rPr lang="en-US" dirty="0"/>
              <a:t> lumen </a:t>
            </a:r>
          </a:p>
          <a:p>
            <a:pPr lvl="1"/>
            <a:r>
              <a:rPr lang="en-US" dirty="0"/>
              <a:t>Mitosis infrequent </a:t>
            </a:r>
          </a:p>
          <a:p>
            <a:r>
              <a:rPr lang="en-US" dirty="0" err="1"/>
              <a:t>Desmoplastic</a:t>
            </a:r>
            <a:r>
              <a:rPr lang="en-US" dirty="0"/>
              <a:t> reaction and necrosis uncommon </a:t>
            </a:r>
          </a:p>
          <a:p>
            <a:r>
              <a:rPr lang="en-US" dirty="0"/>
              <a:t>Requires high index of suspicion for metastasis </a:t>
            </a:r>
          </a:p>
          <a:p>
            <a:pPr lvl="1"/>
            <a:r>
              <a:rPr lang="en-US" dirty="0"/>
              <a:t>Single and scattered tumor cells with mild </a:t>
            </a:r>
            <a:r>
              <a:rPr lang="en-US" dirty="0" err="1"/>
              <a:t>atypia</a:t>
            </a:r>
            <a:r>
              <a:rPr lang="en-US" dirty="0"/>
              <a:t> requires examination on high power magnification with caution (</a:t>
            </a:r>
            <a:r>
              <a:rPr lang="en-US" dirty="0" err="1">
                <a:hlinkClick r:id="rId3"/>
              </a:rPr>
              <a:t>Int</a:t>
            </a:r>
            <a:r>
              <a:rPr lang="en-US" dirty="0">
                <a:hlinkClick r:id="rId3"/>
              </a:rPr>
              <a:t> J </a:t>
            </a:r>
            <a:r>
              <a:rPr lang="en-US" dirty="0" err="1">
                <a:hlinkClick r:id="rId3"/>
              </a:rPr>
              <a:t>Surg</a:t>
            </a:r>
            <a:r>
              <a:rPr lang="en-US" dirty="0">
                <a:hlinkClick r:id="rId3"/>
              </a:rPr>
              <a:t> Case Rep 2021;80:105612</a:t>
            </a:r>
            <a:r>
              <a:rPr lang="en-US" dirty="0"/>
              <a:t>) </a:t>
            </a:r>
          </a:p>
          <a:p>
            <a:r>
              <a:rPr lang="en-US" dirty="0"/>
              <a:t>Other (</a:t>
            </a:r>
            <a:r>
              <a:rPr lang="en-US" dirty="0" err="1"/>
              <a:t>nonclassic</a:t>
            </a:r>
            <a:r>
              <a:rPr lang="en-US" dirty="0"/>
              <a:t>) patterns of lobular carcinoma </a:t>
            </a:r>
          </a:p>
          <a:p>
            <a:pPr lvl="1"/>
            <a:r>
              <a:rPr lang="en-US" dirty="0"/>
              <a:t>Solid: </a:t>
            </a:r>
          </a:p>
          <a:p>
            <a:pPr lvl="2"/>
            <a:r>
              <a:rPr lang="en-US" dirty="0"/>
              <a:t>Sheets or large nests of tumor cells </a:t>
            </a:r>
          </a:p>
          <a:p>
            <a:pPr lvl="1"/>
            <a:r>
              <a:rPr lang="en-US" dirty="0"/>
              <a:t>Alveolar: </a:t>
            </a:r>
          </a:p>
          <a:p>
            <a:pPr lvl="2"/>
            <a:r>
              <a:rPr lang="en-US" dirty="0"/>
              <a:t>Clusters and aggregates of ≥ 20 cells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591911" y="1825625"/>
            <a:ext cx="4342177" cy="435133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64733" y="6180720"/>
            <a:ext cx="45336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Tumor cells arranged in single file pattern, H&amp;E, 10x.</a:t>
            </a:r>
          </a:p>
        </p:txBody>
      </p:sp>
    </p:spTree>
    <p:extLst>
      <p:ext uri="{BB962C8B-B14F-4D97-AF65-F5344CB8AC3E}">
        <p14:creationId xmlns:p14="http://schemas.microsoft.com/office/powerpoint/2010/main" val="145756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Cytology 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Cellularity </a:t>
            </a:r>
            <a:r>
              <a:rPr lang="en-US" dirty="0"/>
              <a:t>can be low </a:t>
            </a:r>
          </a:p>
          <a:p>
            <a:r>
              <a:rPr lang="en-US" dirty="0"/>
              <a:t>Tumor cells arranged in chains, single files or as single cells </a:t>
            </a:r>
          </a:p>
          <a:p>
            <a:pPr lvl="1"/>
            <a:r>
              <a:rPr lang="en-US" dirty="0"/>
              <a:t>Tumor cells arranged in small chains are helpful clues </a:t>
            </a:r>
          </a:p>
          <a:p>
            <a:r>
              <a:rPr lang="en-US" dirty="0"/>
              <a:t>Nuclear </a:t>
            </a:r>
            <a:r>
              <a:rPr lang="en-US" dirty="0" err="1"/>
              <a:t>atypia</a:t>
            </a:r>
            <a:r>
              <a:rPr lang="en-US" dirty="0"/>
              <a:t> mostly mild </a:t>
            </a:r>
          </a:p>
          <a:p>
            <a:pPr lvl="1"/>
            <a:r>
              <a:rPr lang="en-US" dirty="0"/>
              <a:t>Nuclei round to oval and eccentric </a:t>
            </a:r>
          </a:p>
          <a:p>
            <a:r>
              <a:rPr lang="en-US" dirty="0"/>
              <a:t>Cytoplasm scanty with a high nuclear / cytoplasmic ratio </a:t>
            </a:r>
          </a:p>
          <a:p>
            <a:pPr lvl="1"/>
            <a:r>
              <a:rPr lang="en-US" dirty="0"/>
              <a:t>Occasional </a:t>
            </a:r>
            <a:r>
              <a:rPr lang="en-US" dirty="0" err="1"/>
              <a:t>intracytoplasmic</a:t>
            </a:r>
            <a:r>
              <a:rPr lang="en-US" dirty="0"/>
              <a:t> </a:t>
            </a:r>
            <a:r>
              <a:rPr lang="en-US" dirty="0" err="1"/>
              <a:t>vacuolations</a:t>
            </a:r>
            <a:r>
              <a:rPr lang="en-US" dirty="0"/>
              <a:t> may be seen </a:t>
            </a:r>
          </a:p>
          <a:p>
            <a:r>
              <a:rPr lang="en-US" dirty="0" err="1"/>
              <a:t>Cytologic</a:t>
            </a:r>
            <a:r>
              <a:rPr lang="en-US" dirty="0"/>
              <a:t> features can resemble </a:t>
            </a:r>
            <a:r>
              <a:rPr lang="en-US" dirty="0" err="1"/>
              <a:t>mesothelial</a:t>
            </a:r>
            <a:r>
              <a:rPr lang="en-US" dirty="0"/>
              <a:t> cells in effusion fluid </a:t>
            </a:r>
            <a:r>
              <a:rPr lang="en-US" sz="2400" dirty="0"/>
              <a:t>(</a:t>
            </a:r>
            <a:r>
              <a:rPr lang="en-US" sz="2400" dirty="0" err="1">
                <a:hlinkClick r:id="rId2"/>
              </a:rPr>
              <a:t>Diagn</a:t>
            </a:r>
            <a:r>
              <a:rPr lang="en-US" sz="2400" dirty="0">
                <a:hlinkClick r:id="rId2"/>
              </a:rPr>
              <a:t> </a:t>
            </a:r>
            <a:r>
              <a:rPr lang="en-US" sz="2400" dirty="0" err="1">
                <a:hlinkClick r:id="rId2"/>
              </a:rPr>
              <a:t>Cytopathol</a:t>
            </a:r>
            <a:r>
              <a:rPr lang="en-US" sz="2400" dirty="0">
                <a:hlinkClick r:id="rId2"/>
              </a:rPr>
              <a:t> </a:t>
            </a:r>
            <a:r>
              <a:rPr lang="en-US" sz="2400" dirty="0" smtClean="0">
                <a:hlinkClick r:id="rId2"/>
              </a:rPr>
              <a:t>2012;4</a:t>
            </a:r>
            <a:r>
              <a:rPr lang="en-US" sz="2400" dirty="0" smtClean="0"/>
              <a:t>0:311)</a:t>
            </a:r>
            <a:endParaRPr lang="en-US" sz="2400" dirty="0"/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38359" y="1738647"/>
            <a:ext cx="4249281" cy="4373921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688171" y="6235400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Tumor cells appear dispersed with poor cohesion, smear, H&amp;E, 20x.</a:t>
            </a:r>
          </a:p>
        </p:txBody>
      </p:sp>
    </p:spTree>
    <p:extLst>
      <p:ext uri="{BB962C8B-B14F-4D97-AF65-F5344CB8AC3E}">
        <p14:creationId xmlns:p14="http://schemas.microsoft.com/office/powerpoint/2010/main" val="316397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</a:t>
            </a:r>
            <a:r>
              <a:rPr lang="en-US" sz="3200" b="1" dirty="0"/>
              <a:t>- </a:t>
            </a:r>
            <a:r>
              <a:rPr lang="en-US" sz="3200" dirty="0" err="1"/>
              <a:t>Immunohistochemical</a:t>
            </a:r>
            <a:r>
              <a:rPr lang="en-US" sz="3200" dirty="0"/>
              <a:t> staining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>
                <a:hlinkClick r:id="rId2"/>
              </a:rPr>
              <a:t>Estrogen receptor</a:t>
            </a:r>
            <a:r>
              <a:rPr lang="en-US" dirty="0"/>
              <a:t> (97%) and </a:t>
            </a:r>
            <a:r>
              <a:rPr lang="en-US" dirty="0">
                <a:hlinkClick r:id="rId3"/>
              </a:rPr>
              <a:t>progesterone receptor</a:t>
            </a:r>
            <a:r>
              <a:rPr lang="en-US" dirty="0"/>
              <a:t> (80%) (</a:t>
            </a:r>
            <a:r>
              <a:rPr lang="en-US" dirty="0">
                <a:hlinkClick r:id="rId4"/>
              </a:rPr>
              <a:t>Breast Cancer Res Treat 2012;133:713</a:t>
            </a:r>
            <a:r>
              <a:rPr lang="en-US" dirty="0"/>
              <a:t>) </a:t>
            </a:r>
          </a:p>
          <a:p>
            <a:r>
              <a:rPr lang="en-US" dirty="0">
                <a:hlinkClick r:id="rId5"/>
              </a:rPr>
              <a:t>Androgen receptor</a:t>
            </a:r>
            <a:r>
              <a:rPr lang="en-US" dirty="0"/>
              <a:t> (87%) (</a:t>
            </a:r>
            <a:r>
              <a:rPr lang="en-US" dirty="0" err="1">
                <a:hlinkClick r:id="rId6"/>
              </a:rPr>
              <a:t>Virchows</a:t>
            </a:r>
            <a:r>
              <a:rPr lang="en-US" dirty="0">
                <a:hlinkClick r:id="rId6"/>
              </a:rPr>
              <a:t> Arch 2005;447:695</a:t>
            </a:r>
            <a:r>
              <a:rPr lang="en-US" dirty="0"/>
              <a:t>) </a:t>
            </a:r>
          </a:p>
          <a:p>
            <a:r>
              <a:rPr lang="en-US" dirty="0"/>
              <a:t>Abnormal expression of </a:t>
            </a:r>
            <a:r>
              <a:rPr lang="en-US" dirty="0" err="1"/>
              <a:t>catenins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7"/>
              </a:rPr>
              <a:t>p120</a:t>
            </a:r>
            <a:r>
              <a:rPr lang="en-US" dirty="0"/>
              <a:t> (88%) (cytoplasmic) (</a:t>
            </a:r>
            <a:r>
              <a:rPr lang="en-US" dirty="0">
                <a:hlinkClick r:id="rId8"/>
              </a:rPr>
              <a:t>Oncogene 2004;23:3272</a:t>
            </a:r>
            <a:r>
              <a:rPr lang="en-US" dirty="0"/>
              <a:t>) </a:t>
            </a:r>
          </a:p>
          <a:p>
            <a:pPr lvl="1"/>
            <a:r>
              <a:rPr lang="en-US" dirty="0">
                <a:hlinkClick r:id="rId9"/>
              </a:rPr>
              <a:t>Beta catenin</a:t>
            </a:r>
            <a:r>
              <a:rPr lang="en-US" dirty="0"/>
              <a:t> (42% nuclear and cytoplasmic; 23% retained membranous staining) (</a:t>
            </a:r>
            <a:r>
              <a:rPr lang="en-US" dirty="0" err="1">
                <a:hlinkClick r:id="rId10"/>
              </a:rPr>
              <a:t>Eur</a:t>
            </a:r>
            <a:r>
              <a:rPr lang="en-US" dirty="0">
                <a:hlinkClick r:id="rId10"/>
              </a:rPr>
              <a:t> J </a:t>
            </a:r>
            <a:r>
              <a:rPr lang="en-US" dirty="0" err="1">
                <a:hlinkClick r:id="rId10"/>
              </a:rPr>
              <a:t>Surg</a:t>
            </a:r>
            <a:r>
              <a:rPr lang="en-US" dirty="0">
                <a:hlinkClick r:id="rId10"/>
              </a:rPr>
              <a:t> </a:t>
            </a:r>
            <a:r>
              <a:rPr lang="en-US" dirty="0" err="1">
                <a:hlinkClick r:id="rId10"/>
              </a:rPr>
              <a:t>Oncol</a:t>
            </a:r>
            <a:r>
              <a:rPr lang="en-US" dirty="0">
                <a:hlinkClick r:id="rId10"/>
              </a:rPr>
              <a:t> 2001;27:31</a:t>
            </a:r>
            <a:r>
              <a:rPr lang="en-US" dirty="0"/>
              <a:t>) </a:t>
            </a:r>
          </a:p>
          <a:p>
            <a:r>
              <a:rPr lang="en-US" dirty="0">
                <a:hlinkClick r:id="rId11"/>
              </a:rPr>
              <a:t>GATA3</a:t>
            </a:r>
            <a:r>
              <a:rPr lang="en-US" dirty="0"/>
              <a:t> (97 - 100%) (</a:t>
            </a:r>
            <a:r>
              <a:rPr lang="en-US" dirty="0">
                <a:hlinkClick r:id="rId12"/>
              </a:rPr>
              <a:t>Am J </a:t>
            </a:r>
            <a:r>
              <a:rPr lang="en-US" dirty="0" err="1">
                <a:hlinkClick r:id="rId12"/>
              </a:rPr>
              <a:t>Surg</a:t>
            </a:r>
            <a:r>
              <a:rPr lang="en-US" dirty="0">
                <a:hlinkClick r:id="rId12"/>
              </a:rPr>
              <a:t> </a:t>
            </a:r>
            <a:r>
              <a:rPr lang="en-US" dirty="0" err="1">
                <a:hlinkClick r:id="rId12"/>
              </a:rPr>
              <a:t>Pathol</a:t>
            </a:r>
            <a:r>
              <a:rPr lang="en-US" dirty="0">
                <a:hlinkClick r:id="rId12"/>
              </a:rPr>
              <a:t> 2013;37:1756</a:t>
            </a:r>
            <a:r>
              <a:rPr lang="en-US" dirty="0"/>
              <a:t>, </a:t>
            </a:r>
            <a:r>
              <a:rPr lang="en-US" dirty="0">
                <a:hlinkClick r:id="rId13"/>
              </a:rPr>
              <a:t>Ann </a:t>
            </a:r>
            <a:r>
              <a:rPr lang="en-US" dirty="0" err="1">
                <a:hlinkClick r:id="rId13"/>
              </a:rPr>
              <a:t>Diagn</a:t>
            </a:r>
            <a:r>
              <a:rPr lang="en-US" dirty="0">
                <a:hlinkClick r:id="rId13"/>
              </a:rPr>
              <a:t> </a:t>
            </a:r>
            <a:r>
              <a:rPr lang="en-US" dirty="0" err="1">
                <a:hlinkClick r:id="rId13"/>
              </a:rPr>
              <a:t>Pathol</a:t>
            </a:r>
            <a:r>
              <a:rPr lang="en-US" dirty="0">
                <a:hlinkClick r:id="rId13"/>
              </a:rPr>
              <a:t> 2015;19:6</a:t>
            </a:r>
            <a:r>
              <a:rPr lang="en-US" dirty="0"/>
              <a:t>) </a:t>
            </a:r>
          </a:p>
          <a:p>
            <a:r>
              <a:rPr lang="en-US" dirty="0" err="1">
                <a:hlinkClick r:id="rId14"/>
              </a:rPr>
              <a:t>Mammaglobin</a:t>
            </a:r>
            <a:r>
              <a:rPr lang="en-US" dirty="0"/>
              <a:t> (69%) (</a:t>
            </a:r>
            <a:r>
              <a:rPr lang="en-US" dirty="0">
                <a:hlinkClick r:id="rId13"/>
              </a:rPr>
              <a:t>Ann </a:t>
            </a:r>
            <a:r>
              <a:rPr lang="en-US" dirty="0" err="1">
                <a:hlinkClick r:id="rId13"/>
              </a:rPr>
              <a:t>Diagn</a:t>
            </a:r>
            <a:r>
              <a:rPr lang="en-US" dirty="0">
                <a:hlinkClick r:id="rId13"/>
              </a:rPr>
              <a:t> </a:t>
            </a:r>
            <a:r>
              <a:rPr lang="en-US" dirty="0" err="1">
                <a:hlinkClick r:id="rId13"/>
              </a:rPr>
              <a:t>Pathol</a:t>
            </a:r>
            <a:r>
              <a:rPr lang="en-US" dirty="0">
                <a:hlinkClick r:id="rId13"/>
              </a:rPr>
              <a:t> 2015;19:6</a:t>
            </a:r>
            <a:r>
              <a:rPr lang="en-US" dirty="0"/>
              <a:t>) </a:t>
            </a:r>
          </a:p>
          <a:p>
            <a:r>
              <a:rPr lang="en-US" dirty="0">
                <a:hlinkClick r:id="rId15"/>
              </a:rPr>
              <a:t>GCDFP-15</a:t>
            </a:r>
            <a:r>
              <a:rPr lang="en-US" dirty="0"/>
              <a:t> (52%) (</a:t>
            </a:r>
            <a:r>
              <a:rPr lang="en-US" dirty="0">
                <a:hlinkClick r:id="rId16"/>
              </a:rPr>
              <a:t>BMC Cancer 2014;14:546</a:t>
            </a:r>
            <a:r>
              <a:rPr lang="en-US" dirty="0"/>
              <a:t>) </a:t>
            </a:r>
          </a:p>
          <a:p>
            <a:r>
              <a:rPr lang="en-US" dirty="0" err="1">
                <a:hlinkClick r:id="rId17"/>
              </a:rPr>
              <a:t>Mucicarmine</a:t>
            </a:r>
            <a:r>
              <a:rPr lang="en-US" dirty="0"/>
              <a:t> (highlights intracellular </a:t>
            </a:r>
            <a:r>
              <a:rPr lang="en-US" dirty="0" err="1"/>
              <a:t>mucin</a:t>
            </a:r>
            <a:r>
              <a:rPr lang="en-US" dirty="0"/>
              <a:t>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Negative stains</a:t>
            </a:r>
          </a:p>
          <a:p>
            <a:r>
              <a:rPr lang="en-US" dirty="0"/>
              <a:t>Abnormal expression of </a:t>
            </a:r>
            <a:r>
              <a:rPr lang="en-US" dirty="0" err="1"/>
              <a:t>catenins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8"/>
              </a:rPr>
              <a:t>E-cadherin</a:t>
            </a:r>
            <a:r>
              <a:rPr lang="en-US" dirty="0"/>
              <a:t> (16%) (</a:t>
            </a:r>
            <a:r>
              <a:rPr lang="en-US" dirty="0">
                <a:hlinkClick r:id="rId19"/>
              </a:rPr>
              <a:t>Am J </a:t>
            </a:r>
            <a:r>
              <a:rPr lang="en-US" dirty="0" err="1">
                <a:hlinkClick r:id="rId19"/>
              </a:rPr>
              <a:t>Surg</a:t>
            </a:r>
            <a:r>
              <a:rPr lang="en-US" dirty="0">
                <a:hlinkClick r:id="rId19"/>
              </a:rPr>
              <a:t> </a:t>
            </a:r>
            <a:r>
              <a:rPr lang="en-US" dirty="0" err="1">
                <a:hlinkClick r:id="rId19"/>
              </a:rPr>
              <a:t>Pathol</a:t>
            </a:r>
            <a:r>
              <a:rPr lang="en-US" dirty="0">
                <a:hlinkClick r:id="rId19"/>
              </a:rPr>
              <a:t> 2010;34:1472</a:t>
            </a:r>
            <a:r>
              <a:rPr lang="en-US" dirty="0"/>
              <a:t>, </a:t>
            </a:r>
            <a:r>
              <a:rPr lang="en-US" dirty="0">
                <a:hlinkClick r:id="rId20"/>
              </a:rPr>
              <a:t>Hum </a:t>
            </a:r>
            <a:r>
              <a:rPr lang="en-US" dirty="0" err="1">
                <a:hlinkClick r:id="rId20"/>
              </a:rPr>
              <a:t>Pathol</a:t>
            </a:r>
            <a:r>
              <a:rPr lang="en-US" dirty="0">
                <a:hlinkClick r:id="rId20"/>
              </a:rPr>
              <a:t> 2020;102:44</a:t>
            </a:r>
            <a:r>
              <a:rPr lang="en-US" dirty="0"/>
              <a:t>) </a:t>
            </a:r>
          </a:p>
          <a:p>
            <a:pPr lvl="2"/>
            <a:r>
              <a:rPr lang="en-US" dirty="0">
                <a:hlinkClick r:id="rId18"/>
              </a:rPr>
              <a:t>E-cadherin</a:t>
            </a:r>
            <a:r>
              <a:rPr lang="en-US" dirty="0"/>
              <a:t> absence or reduction of membranous staining, useful but not necessary for diagnosis of lobular carcinoma </a:t>
            </a:r>
          </a:p>
          <a:p>
            <a:pPr lvl="1"/>
            <a:r>
              <a:rPr lang="en-US" dirty="0">
                <a:hlinkClick r:id="rId9"/>
              </a:rPr>
              <a:t>Beta catenin</a:t>
            </a:r>
            <a:r>
              <a:rPr lang="en-US" dirty="0"/>
              <a:t> (35% lost) (</a:t>
            </a:r>
            <a:r>
              <a:rPr lang="en-US" dirty="0" err="1">
                <a:hlinkClick r:id="rId10"/>
              </a:rPr>
              <a:t>Eur</a:t>
            </a:r>
            <a:r>
              <a:rPr lang="en-US" dirty="0">
                <a:hlinkClick r:id="rId10"/>
              </a:rPr>
              <a:t> J </a:t>
            </a:r>
            <a:r>
              <a:rPr lang="en-US" dirty="0" err="1">
                <a:hlinkClick r:id="rId10"/>
              </a:rPr>
              <a:t>Surg</a:t>
            </a:r>
            <a:r>
              <a:rPr lang="en-US" dirty="0">
                <a:hlinkClick r:id="rId10"/>
              </a:rPr>
              <a:t> </a:t>
            </a:r>
            <a:r>
              <a:rPr lang="en-US" dirty="0" err="1">
                <a:hlinkClick r:id="rId10"/>
              </a:rPr>
              <a:t>Oncol</a:t>
            </a:r>
            <a:r>
              <a:rPr lang="en-US" dirty="0">
                <a:hlinkClick r:id="rId10"/>
              </a:rPr>
              <a:t> 2001;27:31</a:t>
            </a:r>
            <a:r>
              <a:rPr lang="en-US" dirty="0"/>
              <a:t>) </a:t>
            </a:r>
          </a:p>
          <a:p>
            <a:r>
              <a:rPr lang="en-US" dirty="0">
                <a:hlinkClick r:id="rId21"/>
              </a:rPr>
              <a:t>HER2</a:t>
            </a:r>
            <a:r>
              <a:rPr lang="en-US" dirty="0"/>
              <a:t> (1 - 11%) (</a:t>
            </a:r>
            <a:r>
              <a:rPr lang="en-US" dirty="0">
                <a:hlinkClick r:id="rId22"/>
              </a:rPr>
              <a:t>Annals of Oncology 2018;29: ix1</a:t>
            </a:r>
            <a:r>
              <a:rPr lang="en-US" dirty="0"/>
              <a:t>)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25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82" y="262680"/>
            <a:ext cx="11567160" cy="576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358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 smtClean="0"/>
              <a:t>Molecular/</a:t>
            </a:r>
            <a:r>
              <a:rPr lang="en-US" sz="3200" dirty="0" err="1" smtClean="0"/>
              <a:t>cytogenetics</a:t>
            </a:r>
            <a:r>
              <a:rPr lang="en-US" sz="3200" dirty="0" smtClean="0"/>
              <a:t> </a:t>
            </a:r>
            <a:r>
              <a:rPr lang="en-US" sz="3200" dirty="0"/>
              <a:t>description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Mostly </a:t>
            </a:r>
            <a:r>
              <a:rPr lang="en-US" dirty="0"/>
              <a:t>luminal A subtype by gene expression profiling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Cell 2015;163:506</a:t>
            </a:r>
            <a:r>
              <a:rPr lang="en-US" sz="2000" dirty="0"/>
              <a:t>) </a:t>
            </a:r>
          </a:p>
          <a:p>
            <a:pPr lvl="1"/>
            <a:r>
              <a:rPr lang="en-US" dirty="0"/>
              <a:t>Followed by luminal B but rarely HER2 enriched or basal-like </a:t>
            </a:r>
          </a:p>
          <a:p>
            <a:r>
              <a:rPr lang="en-US" dirty="0"/>
              <a:t>1q gain, 16p gain and 16q loss frequent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J </a:t>
            </a:r>
            <a:r>
              <a:rPr lang="en-US" sz="2000" dirty="0" err="1">
                <a:hlinkClick r:id="rId3"/>
              </a:rPr>
              <a:t>Pathol</a:t>
            </a:r>
            <a:r>
              <a:rPr lang="en-US" sz="2000" dirty="0">
                <a:hlinkClick r:id="rId3"/>
              </a:rPr>
              <a:t> 2008;215:231</a:t>
            </a:r>
            <a:r>
              <a:rPr lang="en-US" sz="2000" dirty="0"/>
              <a:t>) </a:t>
            </a:r>
          </a:p>
          <a:p>
            <a:pPr lvl="1"/>
            <a:r>
              <a:rPr lang="en-US" i="1" dirty="0"/>
              <a:t>CDH1</a:t>
            </a:r>
            <a:r>
              <a:rPr lang="en-US" dirty="0"/>
              <a:t> gene located at 16q22.1 </a:t>
            </a:r>
            <a:r>
              <a:rPr lang="en-US" sz="2000" dirty="0"/>
              <a:t>(</a:t>
            </a:r>
            <a:r>
              <a:rPr lang="en-US" sz="2000" dirty="0">
                <a:hlinkClick r:id="rId4"/>
              </a:rPr>
              <a:t>Br J Cancer. 1997;76(9):1131-1133</a:t>
            </a:r>
            <a:r>
              <a:rPr lang="en-US" sz="2000" dirty="0"/>
              <a:t>) </a:t>
            </a:r>
          </a:p>
          <a:p>
            <a:r>
              <a:rPr lang="en-US" i="1" dirty="0"/>
              <a:t>CDH1</a:t>
            </a:r>
            <a:r>
              <a:rPr lang="en-US" dirty="0"/>
              <a:t> (65%) and </a:t>
            </a:r>
            <a:r>
              <a:rPr lang="en-US" i="1" dirty="0"/>
              <a:t>PIK3CA</a:t>
            </a:r>
            <a:r>
              <a:rPr lang="en-US" dirty="0"/>
              <a:t> (48%) mutations common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Cell 2015;163:506</a:t>
            </a:r>
            <a:r>
              <a:rPr lang="en-US" sz="2000" dirty="0"/>
              <a:t>) </a:t>
            </a:r>
          </a:p>
          <a:p>
            <a:r>
              <a:rPr lang="en-US" i="1" dirty="0"/>
              <a:t>CDH1</a:t>
            </a:r>
            <a:r>
              <a:rPr lang="en-US" dirty="0"/>
              <a:t> loss of function through truncating mutation or promoter </a:t>
            </a:r>
            <a:r>
              <a:rPr lang="en-US" dirty="0" err="1"/>
              <a:t>hypermethylation</a:t>
            </a:r>
            <a:r>
              <a:rPr lang="en-US" dirty="0"/>
              <a:t> combined with loss of </a:t>
            </a:r>
            <a:r>
              <a:rPr lang="en-US" dirty="0" err="1"/>
              <a:t>heterozygosity</a:t>
            </a:r>
            <a:r>
              <a:rPr lang="en-US" dirty="0"/>
              <a:t> at chromosome 16, resulting in loss of protein </a:t>
            </a:r>
            <a:r>
              <a:rPr lang="en-US" sz="2000" dirty="0"/>
              <a:t>(</a:t>
            </a:r>
            <a:r>
              <a:rPr lang="en-US" sz="2000" dirty="0" err="1">
                <a:hlinkClick r:id="rId5"/>
              </a:rPr>
              <a:t>Int</a:t>
            </a:r>
            <a:r>
              <a:rPr lang="en-US" sz="2000" dirty="0">
                <a:hlinkClick r:id="rId5"/>
              </a:rPr>
              <a:t> J Cancer 2001;92:404</a:t>
            </a:r>
            <a:r>
              <a:rPr lang="en-US" sz="2000" dirty="0"/>
              <a:t>, </a:t>
            </a:r>
            <a:r>
              <a:rPr lang="en-US" sz="2000" dirty="0" err="1">
                <a:hlinkClick r:id="rId6"/>
              </a:rPr>
              <a:t>Int</a:t>
            </a:r>
            <a:r>
              <a:rPr lang="en-US" sz="2000" dirty="0">
                <a:hlinkClick r:id="rId6"/>
              </a:rPr>
              <a:t> J Cancer. 2003;106(2):208-215</a:t>
            </a:r>
            <a:r>
              <a:rPr lang="en-US" sz="2000" dirty="0"/>
              <a:t>, </a:t>
            </a:r>
            <a:r>
              <a:rPr lang="en-US" sz="2000" dirty="0">
                <a:hlinkClick r:id="rId7"/>
              </a:rPr>
              <a:t>Breast Cancer Res 2015;17:12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64988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Prognostic factors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Older </a:t>
            </a:r>
            <a:r>
              <a:rPr lang="en-US" dirty="0"/>
              <a:t>age, larger tumor size and metastatic axillary lymph node involvement are independent risk factors for survival and recurrence (</a:t>
            </a:r>
            <a:r>
              <a:rPr lang="en-US" dirty="0">
                <a:hlinkClick r:id="rId2"/>
              </a:rPr>
              <a:t>Cancer 2008;113:1511</a:t>
            </a:r>
            <a:r>
              <a:rPr lang="en-US" dirty="0"/>
              <a:t>) </a:t>
            </a:r>
          </a:p>
          <a:p>
            <a:r>
              <a:rPr lang="en-US" dirty="0"/>
              <a:t>Higher histological grade is associated with poorer outcome (</a:t>
            </a:r>
            <a:r>
              <a:rPr lang="en-US" dirty="0">
                <a:hlinkClick r:id="rId3"/>
              </a:rPr>
              <a:t>Breast Cancer Res Treat 2008;111:121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Histopathology 2015;66:409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Independently predicts shorter disease specific survival and disease free interval </a:t>
            </a:r>
          </a:p>
          <a:p>
            <a:pPr lvl="1"/>
            <a:r>
              <a:rPr lang="en-US" dirty="0"/>
              <a:t>Associated with higher stage and hormone receptor negativity </a:t>
            </a:r>
          </a:p>
          <a:p>
            <a:r>
              <a:rPr lang="en-US" dirty="0"/>
              <a:t>Classic type more favorable than solid, pleomorphic and other types (</a:t>
            </a:r>
            <a:r>
              <a:rPr lang="en-US" dirty="0">
                <a:hlinkClick r:id="rId2"/>
              </a:rPr>
              <a:t>Cancer 2008;113:1511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Lower number of lymph node metastases and risk of recurrence </a:t>
            </a:r>
          </a:p>
          <a:p>
            <a:r>
              <a:rPr lang="en-US" dirty="0"/>
              <a:t>E-cadherin negative lobular carcinomas have a higher disease specific mortality than E-cadherin positive counterparts (</a:t>
            </a:r>
            <a:r>
              <a:rPr lang="en-US" dirty="0">
                <a:hlinkClick r:id="rId4"/>
              </a:rPr>
              <a:t>Histopathology 2015;66:409</a:t>
            </a:r>
            <a:r>
              <a:rPr lang="en-US" dirty="0"/>
              <a:t>) </a:t>
            </a:r>
          </a:p>
          <a:p>
            <a:r>
              <a:rPr lang="en-US" dirty="0"/>
              <a:t>High Ki67 index associated with risk of distant metastasis (</a:t>
            </a:r>
            <a:r>
              <a:rPr lang="en-US" dirty="0">
                <a:hlinkClick r:id="rId2"/>
              </a:rPr>
              <a:t>Cancer 2008;113:1511</a:t>
            </a:r>
            <a:r>
              <a:rPr lang="en-US" dirty="0"/>
              <a:t>) </a:t>
            </a:r>
          </a:p>
          <a:p>
            <a:r>
              <a:rPr lang="en-US" dirty="0"/>
              <a:t>Better initial outcome but worse long term (&gt; 10 years after diagnosis) survival compared with invasive ductal carcinoma (</a:t>
            </a:r>
            <a:r>
              <a:rPr lang="en-US" dirty="0" err="1">
                <a:hlinkClick r:id="rId5"/>
              </a:rPr>
              <a:t>Eur</a:t>
            </a:r>
            <a:r>
              <a:rPr lang="en-US" dirty="0">
                <a:hlinkClick r:id="rId5"/>
              </a:rPr>
              <a:t> J Cancer 2008;44:73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73202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Lobular </a:t>
            </a:r>
            <a:r>
              <a:rPr lang="en-US" sz="3200" b="1" dirty="0"/>
              <a:t>breast </a:t>
            </a:r>
            <a:r>
              <a:rPr lang="en-US" sz="3200" b="1" dirty="0" smtClean="0"/>
              <a:t>cancer - </a:t>
            </a:r>
            <a:r>
              <a:rPr lang="en-US" sz="3200" dirty="0"/>
              <a:t>Sample pathology report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Left </a:t>
            </a:r>
            <a:r>
              <a:rPr lang="en-US" dirty="0"/>
              <a:t>breast, mastectomy: </a:t>
            </a:r>
          </a:p>
          <a:p>
            <a:pPr lvl="1"/>
            <a:r>
              <a:rPr lang="en-US" dirty="0"/>
              <a:t>Invasive lobular carcinoma </a:t>
            </a:r>
            <a:endParaRPr lang="en-US" dirty="0" smtClean="0"/>
          </a:p>
          <a:p>
            <a:pPr lvl="1"/>
            <a:r>
              <a:rPr lang="en-US" dirty="0" smtClean="0"/>
              <a:t>Comment</a:t>
            </a:r>
            <a:r>
              <a:rPr lang="en-US" dirty="0"/>
              <a:t>: Sections show breast tissue with malignant cells in a diffuse and </a:t>
            </a:r>
            <a:r>
              <a:rPr lang="en-US" dirty="0" err="1"/>
              <a:t>discohesive</a:t>
            </a:r>
            <a:r>
              <a:rPr lang="en-US" dirty="0"/>
              <a:t> pattern, with some forming single files and small clusters. </a:t>
            </a:r>
            <a:r>
              <a:rPr lang="en-US" dirty="0" err="1"/>
              <a:t>Targetoid</a:t>
            </a:r>
            <a:r>
              <a:rPr lang="en-US" dirty="0"/>
              <a:t> pattern is noted. The tumor cells show mild nuclear </a:t>
            </a:r>
            <a:r>
              <a:rPr lang="en-US" dirty="0" err="1"/>
              <a:t>pleomorphism</a:t>
            </a:r>
            <a:r>
              <a:rPr lang="en-US" dirty="0"/>
              <a:t> with rare mitoses, corresponding to a Nottingham histological grade of I. No </a:t>
            </a:r>
            <a:r>
              <a:rPr lang="en-US" dirty="0" err="1"/>
              <a:t>lymphovascular</a:t>
            </a:r>
            <a:r>
              <a:rPr lang="en-US" dirty="0"/>
              <a:t> permeation is seen. The tumor measures ___cm in maximal dimension. The remaining breast tissue and nipple are unremarkable. All the resection margins are clear, with a minimal clearance of ___cm at the ___ margin. </a:t>
            </a:r>
            <a:r>
              <a:rPr lang="en-US" dirty="0" err="1"/>
              <a:t>Immunohistochemical</a:t>
            </a:r>
            <a:r>
              <a:rPr lang="en-US" dirty="0"/>
              <a:t> staining shows tumor cells are E-cadherin negative. The features are those of an infiltrating lobular carcinoma, classic type.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96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Tubular breast cancer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Special subtype of invasive breast carcinoma with favorable prognosis </a:t>
            </a:r>
          </a:p>
          <a:p>
            <a:pPr lvl="1"/>
            <a:r>
              <a:rPr lang="en-US" dirty="0"/>
              <a:t>Composed of distinct, well differentiated angular tubular structures (&gt; 90%) with open </a:t>
            </a:r>
            <a:r>
              <a:rPr lang="en-US" dirty="0" err="1"/>
              <a:t>lumina</a:t>
            </a:r>
            <a:r>
              <a:rPr lang="en-US" dirty="0"/>
              <a:t>, lined by a single layer of low grade malignant epithelial cells, with a fibrous / </a:t>
            </a:r>
            <a:r>
              <a:rPr lang="en-US" dirty="0" err="1"/>
              <a:t>desmoplastic</a:t>
            </a:r>
            <a:r>
              <a:rPr lang="en-US" dirty="0"/>
              <a:t> stromal response </a:t>
            </a:r>
          </a:p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&gt; 90% of the tumor is composed of ovoid or angular tubules with open </a:t>
            </a:r>
            <a:r>
              <a:rPr lang="en-US" dirty="0" err="1"/>
              <a:t>lumina</a:t>
            </a:r>
            <a:r>
              <a:rPr lang="en-US" dirty="0"/>
              <a:t> lined by a single layer of epithelial cells with low grade nuclei and sparse mitoses (grade 1) </a:t>
            </a:r>
          </a:p>
          <a:p>
            <a:pPr lvl="1"/>
            <a:r>
              <a:rPr lang="en-US" dirty="0"/>
              <a:t>ER positive and HER2 negative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Tubular carcinoma </a:t>
            </a:r>
          </a:p>
          <a:p>
            <a:pPr lvl="1"/>
            <a:r>
              <a:rPr lang="en-US" dirty="0"/>
              <a:t>Invasive tubular carcinoma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4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Tubular breast cancer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pPr lvl="1"/>
            <a:r>
              <a:rPr lang="en-US" dirty="0"/>
              <a:t>1.6% of invasive breast carcinomas </a:t>
            </a:r>
          </a:p>
          <a:p>
            <a:pPr lvl="1"/>
            <a:r>
              <a:rPr lang="en-US" dirty="0"/>
              <a:t>Postmenopausal women, median age at presentation is 63 years </a:t>
            </a:r>
          </a:p>
          <a:p>
            <a:pPr lvl="1"/>
            <a:r>
              <a:rPr lang="en-US" dirty="0"/>
              <a:t>Slightly higher incidence in white women than black women in the U.S. </a:t>
            </a:r>
          </a:p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Breast, with no specific site of predilection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Etiology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No specific etiology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24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Tubular breast cancer - </a:t>
            </a:r>
            <a:r>
              <a:rPr lang="en-US" dirty="0"/>
              <a:t>Radiology description</a:t>
            </a:r>
            <a:br>
              <a:rPr lang="en-US" dirty="0"/>
            </a:b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Mammography</a:t>
            </a:r>
            <a:r>
              <a:rPr lang="en-US" dirty="0"/>
              <a:t>: may present as a discrete or ill defined mass with well demarcated or </a:t>
            </a:r>
            <a:r>
              <a:rPr lang="en-US" dirty="0" err="1"/>
              <a:t>spiculated</a:t>
            </a:r>
            <a:r>
              <a:rPr lang="en-US" dirty="0"/>
              <a:t>, irregular margins, respectively or as an architectural distortion, with variable calcifications </a:t>
            </a:r>
            <a:r>
              <a:rPr lang="en-US" sz="2200" dirty="0"/>
              <a:t>(</a:t>
            </a:r>
            <a:r>
              <a:rPr lang="en-US" sz="2200" dirty="0" err="1">
                <a:hlinkClick r:id="rId2"/>
              </a:rPr>
              <a:t>Radiol</a:t>
            </a:r>
            <a:r>
              <a:rPr lang="en-US" sz="2200" dirty="0">
                <a:hlinkClick r:id="rId2"/>
              </a:rPr>
              <a:t> Med 2006;111:773</a:t>
            </a:r>
            <a:r>
              <a:rPr lang="en-US" sz="2200" dirty="0"/>
              <a:t>) </a:t>
            </a:r>
          </a:p>
          <a:p>
            <a:r>
              <a:rPr lang="en-US" dirty="0"/>
              <a:t>Ultrasonography: </a:t>
            </a:r>
            <a:r>
              <a:rPr lang="en-US" dirty="0" err="1"/>
              <a:t>hypoechoic</a:t>
            </a:r>
            <a:r>
              <a:rPr lang="en-US" dirty="0"/>
              <a:t> mass with poorly defined margins and posterior acoustic shadowing </a:t>
            </a:r>
            <a:r>
              <a:rPr lang="en-US" sz="2200" dirty="0"/>
              <a:t>(</a:t>
            </a:r>
            <a:r>
              <a:rPr lang="en-US" sz="2200" dirty="0" err="1">
                <a:hlinkClick r:id="rId3"/>
              </a:rPr>
              <a:t>Tumori</a:t>
            </a:r>
            <a:r>
              <a:rPr lang="en-US" sz="2200" dirty="0">
                <a:hlinkClick r:id="rId3"/>
              </a:rPr>
              <a:t> 2003;89:417</a:t>
            </a:r>
            <a:r>
              <a:rPr lang="en-US" sz="2200" dirty="0"/>
              <a:t>) </a:t>
            </a:r>
          </a:p>
          <a:p>
            <a:r>
              <a:rPr lang="en-US" dirty="0"/>
              <a:t>MRI: enhancing mass, enhancing focus or non mass enhancement </a:t>
            </a:r>
            <a:r>
              <a:rPr lang="en-US" sz="2200" dirty="0"/>
              <a:t>(</a:t>
            </a:r>
            <a:r>
              <a:rPr lang="en-US" sz="2200" dirty="0">
                <a:hlinkClick r:id="rId4"/>
              </a:rPr>
              <a:t>Egyptian J </a:t>
            </a:r>
            <a:r>
              <a:rPr lang="en-US" sz="2200" dirty="0" err="1">
                <a:hlinkClick r:id="rId4"/>
              </a:rPr>
              <a:t>Radiol</a:t>
            </a:r>
            <a:r>
              <a:rPr lang="en-US" sz="2200" dirty="0">
                <a:hlinkClick r:id="rId4"/>
              </a:rPr>
              <a:t> </a:t>
            </a:r>
            <a:r>
              <a:rPr lang="en-US" sz="2200" dirty="0" err="1">
                <a:hlinkClick r:id="rId4"/>
              </a:rPr>
              <a:t>Nuc</a:t>
            </a:r>
            <a:r>
              <a:rPr lang="en-US" sz="2200" dirty="0">
                <a:hlinkClick r:id="rId4"/>
              </a:rPr>
              <a:t> Med 2018;49:281</a:t>
            </a:r>
            <a:r>
              <a:rPr lang="en-US" sz="2200" dirty="0"/>
              <a:t>)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443662" y="1858169"/>
            <a:ext cx="4638675" cy="42862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138334" y="6154961"/>
            <a:ext cx="5401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Small </a:t>
            </a:r>
            <a:r>
              <a:rPr lang="en-US" dirty="0" err="1"/>
              <a:t>spiculated</a:t>
            </a:r>
            <a:r>
              <a:rPr lang="en-US" dirty="0"/>
              <a:t> mass seen on diagnostic mammogram.</a:t>
            </a:r>
          </a:p>
        </p:txBody>
      </p:sp>
    </p:spTree>
    <p:extLst>
      <p:ext uri="{BB962C8B-B14F-4D97-AF65-F5344CB8AC3E}">
        <p14:creationId xmlns:p14="http://schemas.microsoft.com/office/powerpoint/2010/main" val="37449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Tubular breast cancer - </a:t>
            </a:r>
            <a:r>
              <a:rPr lang="en-US" dirty="0"/>
              <a:t>Gross description</a:t>
            </a:r>
            <a:br>
              <a:rPr lang="en-US" dirty="0"/>
            </a:b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Spiculated</a:t>
            </a:r>
            <a:r>
              <a:rPr lang="en-US" dirty="0" smtClean="0"/>
              <a:t> </a:t>
            </a:r>
            <a:r>
              <a:rPr lang="en-US" dirty="0"/>
              <a:t>tumor with a firm consistency; may have gritty texture if there are calcifications </a:t>
            </a:r>
          </a:p>
          <a:p>
            <a:r>
              <a:rPr lang="en-US" dirty="0"/>
              <a:t>Mean size is 1.2 cm </a:t>
            </a:r>
          </a:p>
          <a:p>
            <a:r>
              <a:rPr lang="en-US" dirty="0"/>
              <a:t>White, tan or gray in color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55684" y="1516532"/>
            <a:ext cx="4828034" cy="37490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721851" y="5420864"/>
            <a:ext cx="27498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Yellow-white sclerotic mass</a:t>
            </a:r>
          </a:p>
        </p:txBody>
      </p:sp>
    </p:spTree>
    <p:extLst>
      <p:ext uri="{BB962C8B-B14F-4D97-AF65-F5344CB8AC3E}">
        <p14:creationId xmlns:p14="http://schemas.microsoft.com/office/powerpoint/2010/main" val="342271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71" y="365125"/>
            <a:ext cx="11578107" cy="13255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Tubular breast cancer - </a:t>
            </a:r>
            <a:r>
              <a:rPr lang="en-US" sz="3600" dirty="0"/>
              <a:t>Microscopic (histologic) description</a:t>
            </a:r>
            <a:br>
              <a:rPr lang="en-US" sz="3600" dirty="0"/>
            </a:b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Invasive </a:t>
            </a:r>
            <a:r>
              <a:rPr lang="en-US" dirty="0"/>
              <a:t>breast cancer with infiltrative growth pattern, often with invasion into adipose tissue and with an associated fibrous or </a:t>
            </a:r>
            <a:r>
              <a:rPr lang="en-US" dirty="0" err="1"/>
              <a:t>desmoplastic</a:t>
            </a:r>
            <a:r>
              <a:rPr lang="en-US" dirty="0"/>
              <a:t> stromal response </a:t>
            </a:r>
          </a:p>
          <a:p>
            <a:pPr lvl="1"/>
            <a:r>
              <a:rPr lang="en-US" dirty="0"/>
              <a:t>No </a:t>
            </a:r>
            <a:r>
              <a:rPr lang="en-US" dirty="0" err="1"/>
              <a:t>myoepithelium</a:t>
            </a:r>
            <a:r>
              <a:rPr lang="en-US" dirty="0"/>
              <a:t> surrounding the tubules </a:t>
            </a:r>
          </a:p>
          <a:p>
            <a:r>
              <a:rPr lang="en-US" dirty="0"/>
              <a:t>&gt; 90% of the tumor is composed of small, ovoid or angulated tubules with open </a:t>
            </a:r>
            <a:r>
              <a:rPr lang="en-US" dirty="0" err="1"/>
              <a:t>lumina</a:t>
            </a:r>
            <a:r>
              <a:rPr lang="en-US" dirty="0"/>
              <a:t> </a:t>
            </a:r>
          </a:p>
          <a:p>
            <a:r>
              <a:rPr lang="en-US" dirty="0"/>
              <a:t>Tubules are lined by a single layer of epithelial cells with low grade nuclei and sparse mitoses (grade 1) </a:t>
            </a:r>
          </a:p>
          <a:p>
            <a:pPr lvl="1"/>
            <a:r>
              <a:rPr lang="en-US" dirty="0"/>
              <a:t>Tumor cells often have apical cytoplasmic tufting or snouts </a:t>
            </a:r>
          </a:p>
          <a:p>
            <a:pPr lvl="1"/>
            <a:r>
              <a:rPr lang="en-US" dirty="0"/>
              <a:t>Cells lining the neoplastic tubules are cuboidal to columnar with uniform, small to intermediate sized nuclei </a:t>
            </a:r>
          </a:p>
          <a:p>
            <a:pPr lvl="1"/>
            <a:r>
              <a:rPr lang="en-US" dirty="0"/>
              <a:t>No significant </a:t>
            </a:r>
            <a:r>
              <a:rPr lang="en-US" dirty="0" err="1"/>
              <a:t>cytologic</a:t>
            </a:r>
            <a:r>
              <a:rPr lang="en-US" dirty="0"/>
              <a:t> </a:t>
            </a:r>
            <a:r>
              <a:rPr lang="en-US" dirty="0" err="1"/>
              <a:t>atypia</a:t>
            </a:r>
            <a:r>
              <a:rPr lang="en-US" dirty="0"/>
              <a:t>, </a:t>
            </a:r>
            <a:r>
              <a:rPr lang="en-US" dirty="0" err="1"/>
              <a:t>multilayering</a:t>
            </a:r>
            <a:r>
              <a:rPr lang="en-US" dirty="0"/>
              <a:t> or high mitotic activity (the presence of these would rule out tubular carcinoma) </a:t>
            </a:r>
          </a:p>
          <a:p>
            <a:pPr lvl="1"/>
            <a:r>
              <a:rPr lang="en-US" dirty="0"/>
              <a:t>There may be luminal secretions or calcifications </a:t>
            </a:r>
          </a:p>
          <a:p>
            <a:r>
              <a:rPr lang="en-US" dirty="0"/>
              <a:t>Tumor cells are ER positive and HER2 negative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07367"/>
            <a:ext cx="5181600" cy="35878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6102" y="5910263"/>
            <a:ext cx="5111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Infiltrative angulated tubules with open </a:t>
            </a:r>
            <a:r>
              <a:rPr lang="en-US" dirty="0" err="1"/>
              <a:t>lumina</a:t>
            </a:r>
            <a:r>
              <a:rPr lang="en-US" dirty="0"/>
              <a:t> (4x). </a:t>
            </a:r>
          </a:p>
        </p:txBody>
      </p:sp>
    </p:spTree>
    <p:extLst>
      <p:ext uri="{BB962C8B-B14F-4D97-AF65-F5344CB8AC3E}">
        <p14:creationId xmlns:p14="http://schemas.microsoft.com/office/powerpoint/2010/main" val="162876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Tubular breast cancer </a:t>
            </a:r>
            <a:r>
              <a:rPr lang="en-US" sz="3600" b="1" dirty="0"/>
              <a:t>- </a:t>
            </a:r>
            <a:r>
              <a:rPr lang="en-US" sz="3600" dirty="0" err="1"/>
              <a:t>Immunohistochemical</a:t>
            </a:r>
            <a:r>
              <a:rPr lang="en-US" sz="3600" dirty="0"/>
              <a:t> staining</a:t>
            </a: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>
                <a:hlinkClick r:id="rId2"/>
              </a:rPr>
              <a:t>ER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PR</a:t>
            </a:r>
            <a:r>
              <a:rPr lang="en-US" dirty="0"/>
              <a:t> and </a:t>
            </a:r>
            <a:r>
              <a:rPr lang="en-US" dirty="0">
                <a:hlinkClick r:id="rId4"/>
              </a:rPr>
              <a:t>E-cadherin</a:t>
            </a:r>
            <a:r>
              <a:rPr lang="en-US" dirty="0"/>
              <a:t> </a:t>
            </a:r>
          </a:p>
          <a:p>
            <a:r>
              <a:rPr lang="en-US" dirty="0">
                <a:hlinkClick r:id="rId5"/>
              </a:rPr>
              <a:t>CK8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CK 8/18</a:t>
            </a:r>
            <a:r>
              <a:rPr lang="en-US" dirty="0"/>
              <a:t> (luminal phenotype)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Negative stains</a:t>
            </a:r>
          </a:p>
          <a:p>
            <a:r>
              <a:rPr lang="en-US" dirty="0">
                <a:hlinkClick r:id="rId7"/>
              </a:rPr>
              <a:t>HER2 (ERBB2)</a:t>
            </a:r>
            <a:r>
              <a:rPr lang="en-US" dirty="0"/>
              <a:t>, </a:t>
            </a:r>
            <a:r>
              <a:rPr lang="en-US" dirty="0">
                <a:hlinkClick r:id="rId8"/>
              </a:rPr>
              <a:t>HER1 (EGFR)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p53</a:t>
            </a:r>
            <a:r>
              <a:rPr lang="en-US" dirty="0"/>
              <a:t> (</a:t>
            </a:r>
            <a:r>
              <a:rPr lang="en-US" dirty="0">
                <a:hlinkClick r:id="rId10"/>
              </a:rPr>
              <a:t>Am J </a:t>
            </a:r>
            <a:r>
              <a:rPr lang="en-US" dirty="0" err="1">
                <a:hlinkClick r:id="rId10"/>
              </a:rPr>
              <a:t>Clin</a:t>
            </a:r>
            <a:r>
              <a:rPr lang="en-US" dirty="0">
                <a:hlinkClick r:id="rId10"/>
              </a:rPr>
              <a:t> </a:t>
            </a:r>
            <a:r>
              <a:rPr lang="en-US" dirty="0" err="1">
                <a:hlinkClick r:id="rId10"/>
              </a:rPr>
              <a:t>Pathol</a:t>
            </a:r>
            <a:r>
              <a:rPr lang="en-US" dirty="0">
                <a:hlinkClick r:id="rId10"/>
              </a:rPr>
              <a:t> 2006;126:55</a:t>
            </a:r>
            <a:r>
              <a:rPr lang="en-US" dirty="0"/>
              <a:t>) </a:t>
            </a:r>
          </a:p>
          <a:p>
            <a:r>
              <a:rPr lang="en-US" dirty="0" err="1"/>
              <a:t>Myoepithelial</a:t>
            </a:r>
            <a:r>
              <a:rPr lang="en-US" dirty="0"/>
              <a:t> markers (</a:t>
            </a:r>
            <a:r>
              <a:rPr lang="en-US" dirty="0">
                <a:hlinkClick r:id="rId11"/>
              </a:rPr>
              <a:t>p63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CD10</a:t>
            </a:r>
            <a:r>
              <a:rPr lang="en-US" dirty="0"/>
              <a:t>, </a:t>
            </a:r>
            <a:r>
              <a:rPr lang="en-US" dirty="0">
                <a:hlinkClick r:id="rId13"/>
              </a:rPr>
              <a:t>smooth muscle actin</a:t>
            </a:r>
            <a:r>
              <a:rPr lang="en-US" dirty="0"/>
              <a:t>, </a:t>
            </a:r>
            <a:r>
              <a:rPr lang="en-US" dirty="0">
                <a:hlinkClick r:id="rId14"/>
              </a:rPr>
              <a:t>CK5/6</a:t>
            </a:r>
            <a:r>
              <a:rPr lang="en-US" dirty="0"/>
              <a:t>) </a:t>
            </a:r>
          </a:p>
          <a:p>
            <a:r>
              <a:rPr lang="en-US" b="1" dirty="0"/>
              <a:t>P-cadherin</a:t>
            </a:r>
            <a:r>
              <a:rPr lang="en-US" dirty="0"/>
              <a:t> </a:t>
            </a:r>
          </a:p>
          <a:p>
            <a:r>
              <a:rPr lang="en-US" dirty="0">
                <a:hlinkClick r:id="rId14"/>
              </a:rPr>
              <a:t>CK5</a:t>
            </a:r>
            <a:r>
              <a:rPr lang="en-US" dirty="0"/>
              <a:t> / </a:t>
            </a:r>
            <a:r>
              <a:rPr lang="en-US" dirty="0">
                <a:hlinkClick r:id="rId15"/>
              </a:rPr>
              <a:t>CK14</a:t>
            </a:r>
            <a:r>
              <a:rPr lang="en-US" dirty="0"/>
              <a:t> (luminal phenotype) </a:t>
            </a:r>
          </a:p>
        </p:txBody>
      </p:sp>
    </p:spTree>
    <p:extLst>
      <p:ext uri="{BB962C8B-B14F-4D97-AF65-F5344CB8AC3E}">
        <p14:creationId xmlns:p14="http://schemas.microsoft.com/office/powerpoint/2010/main" val="86084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881" y="365125"/>
            <a:ext cx="11151919" cy="13255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Tubular breast cancer - </a:t>
            </a:r>
            <a:r>
              <a:rPr lang="en-US" sz="3600" dirty="0" smtClean="0"/>
              <a:t>Molecular/</a:t>
            </a:r>
            <a:r>
              <a:rPr lang="en-US" sz="3600" dirty="0" err="1" smtClean="0"/>
              <a:t>cytogenetics</a:t>
            </a:r>
            <a:r>
              <a:rPr lang="en-US" sz="3600" dirty="0" smtClean="0"/>
              <a:t> </a:t>
            </a:r>
            <a:r>
              <a:rPr lang="en-US" sz="3600" dirty="0"/>
              <a:t>description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ER positive pathway alterations </a:t>
            </a:r>
          </a:p>
          <a:p>
            <a:pPr lvl="1"/>
            <a:r>
              <a:rPr lang="en-US" dirty="0"/>
              <a:t>Frequent alterations: loss of 16q (78 - 86%), gains of 1q (50 - 62%), both usually occur concurrently </a:t>
            </a:r>
          </a:p>
          <a:p>
            <a:pPr lvl="1"/>
            <a:r>
              <a:rPr lang="en-US" dirty="0"/>
              <a:t>Infrequent alterations: 16p gain, loss of 8p, 3p (the </a:t>
            </a:r>
            <a:r>
              <a:rPr lang="en-US" i="1" dirty="0"/>
              <a:t>FHIT</a:t>
            </a:r>
            <a:r>
              <a:rPr lang="en-US" dirty="0"/>
              <a:t> gene locus) and 11q (the </a:t>
            </a:r>
            <a:r>
              <a:rPr lang="en-US" i="1" dirty="0"/>
              <a:t>ATM</a:t>
            </a:r>
            <a:r>
              <a:rPr lang="en-US" dirty="0"/>
              <a:t> gene locus) </a:t>
            </a:r>
          </a:p>
          <a:p>
            <a:r>
              <a:rPr lang="en-US" dirty="0"/>
              <a:t>Fewer overall chromosomal changes than </a:t>
            </a:r>
            <a:r>
              <a:rPr lang="en-US" dirty="0">
                <a:hlinkClick r:id="rId2"/>
              </a:rPr>
              <a:t>invasive ductal carcinoma of no special type</a:t>
            </a:r>
            <a:r>
              <a:rPr lang="en-US" dirty="0"/>
              <a:t> (</a:t>
            </a:r>
            <a:r>
              <a:rPr lang="en-US" dirty="0">
                <a:hlinkClick r:id="rId3"/>
              </a:rPr>
              <a:t>Hum </a:t>
            </a:r>
            <a:r>
              <a:rPr lang="en-US" dirty="0" err="1">
                <a:hlinkClick r:id="rId3"/>
              </a:rPr>
              <a:t>Pathol</a:t>
            </a:r>
            <a:r>
              <a:rPr lang="en-US" dirty="0">
                <a:hlinkClick r:id="rId3"/>
              </a:rPr>
              <a:t> 2001;32:222</a:t>
            </a:r>
            <a:r>
              <a:rPr lang="en-US" dirty="0"/>
              <a:t>) </a:t>
            </a:r>
          </a:p>
          <a:p>
            <a:r>
              <a:rPr lang="en-US" dirty="0"/>
              <a:t>Clonally related to </a:t>
            </a:r>
            <a:r>
              <a:rPr lang="en-US" dirty="0">
                <a:hlinkClick r:id="rId4"/>
              </a:rPr>
              <a:t>flat epithelial </a:t>
            </a:r>
            <a:r>
              <a:rPr lang="en-US" dirty="0" err="1">
                <a:hlinkClick r:id="rId4"/>
              </a:rPr>
              <a:t>atypia</a:t>
            </a:r>
            <a:r>
              <a:rPr lang="en-US" dirty="0"/>
              <a:t> and low grade </a:t>
            </a:r>
            <a:r>
              <a:rPr lang="en-US" dirty="0">
                <a:hlinkClick r:id="rId5"/>
              </a:rPr>
              <a:t>DCIS</a:t>
            </a:r>
            <a:r>
              <a:rPr lang="en-US" dirty="0"/>
              <a:t> (</a:t>
            </a:r>
            <a:r>
              <a:rPr lang="en-US" dirty="0">
                <a:hlinkClick r:id="rId6"/>
              </a:rPr>
              <a:t>Am J </a:t>
            </a:r>
            <a:r>
              <a:rPr lang="en-US" dirty="0" err="1">
                <a:hlinkClick r:id="rId6"/>
              </a:rPr>
              <a:t>Surg</a:t>
            </a:r>
            <a:r>
              <a:rPr lang="en-US" dirty="0">
                <a:hlinkClick r:id="rId6"/>
              </a:rPr>
              <a:t> </a:t>
            </a:r>
            <a:r>
              <a:rPr lang="en-US" dirty="0" err="1">
                <a:hlinkClick r:id="rId6"/>
              </a:rPr>
              <a:t>Pathol</a:t>
            </a:r>
            <a:r>
              <a:rPr lang="en-US" dirty="0">
                <a:hlinkClick r:id="rId6"/>
              </a:rPr>
              <a:t> 2009;33:1646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01274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6" y="439988"/>
            <a:ext cx="11930568" cy="594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51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Tubular breast cancer - </a:t>
            </a:r>
            <a:r>
              <a:rPr lang="en-US" dirty="0"/>
              <a:t>Prognostic factors</a:t>
            </a:r>
            <a:br>
              <a:rPr lang="en-US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Well </a:t>
            </a:r>
            <a:r>
              <a:rPr lang="en-US" dirty="0"/>
              <a:t>differentiated variant with very favorable prognosis (low rates of recurrence and metastasis) </a:t>
            </a:r>
            <a:r>
              <a:rPr lang="en-US" sz="2400" dirty="0"/>
              <a:t>(</a:t>
            </a:r>
            <a:r>
              <a:rPr lang="en-US" sz="2400" dirty="0">
                <a:hlinkClick r:id="rId2"/>
              </a:rPr>
              <a:t>Am J </a:t>
            </a:r>
            <a:r>
              <a:rPr lang="en-US" sz="2400" dirty="0" err="1">
                <a:hlinkClick r:id="rId2"/>
              </a:rPr>
              <a:t>Surg</a:t>
            </a:r>
            <a:r>
              <a:rPr lang="en-US" sz="2400" dirty="0">
                <a:hlinkClick r:id="rId2"/>
              </a:rPr>
              <a:t> 2009;197:674</a:t>
            </a:r>
            <a:r>
              <a:rPr lang="en-US" sz="2400" dirty="0"/>
              <a:t>) </a:t>
            </a:r>
          </a:p>
          <a:p>
            <a:r>
              <a:rPr lang="en-US" dirty="0"/>
              <a:t>Longer disease free and breast cancer specific survival with tubular carcinoma (n = 102) as compared to grade 1 invasive ductal carcinoma of no special type (n = 212) </a:t>
            </a:r>
            <a:r>
              <a:rPr lang="en-US" sz="2400" dirty="0"/>
              <a:t>(</a:t>
            </a:r>
            <a:r>
              <a:rPr lang="en-US" sz="2400" dirty="0">
                <a:hlinkClick r:id="rId3"/>
              </a:rPr>
              <a:t>J </a:t>
            </a:r>
            <a:r>
              <a:rPr lang="en-US" sz="2400" dirty="0" err="1">
                <a:hlinkClick r:id="rId3"/>
              </a:rPr>
              <a:t>Clin</a:t>
            </a:r>
            <a:r>
              <a:rPr lang="en-US" sz="2400" dirty="0">
                <a:hlinkClick r:id="rId3"/>
              </a:rPr>
              <a:t> </a:t>
            </a:r>
            <a:r>
              <a:rPr lang="en-US" sz="2400" dirty="0" err="1">
                <a:hlinkClick r:id="rId3"/>
              </a:rPr>
              <a:t>Oncol</a:t>
            </a:r>
            <a:r>
              <a:rPr lang="en-US" sz="2400" dirty="0">
                <a:hlinkClick r:id="rId3"/>
              </a:rPr>
              <a:t> 2010;28:99</a:t>
            </a:r>
            <a:r>
              <a:rPr lang="en-US" sz="2400" dirty="0"/>
              <a:t>) </a:t>
            </a:r>
          </a:p>
          <a:p>
            <a:r>
              <a:rPr lang="en-US" dirty="0"/>
              <a:t>Higher disease free survival was seen with pure tubular histology as well as if 3 criteria were met (≥ 70% tubules, pure grade 1 nuclei and no / rare mitoses) in a cohort of grade 1 - 2 tubular (n = 32) and invasive ductal (n = 115) carcinomas </a:t>
            </a:r>
            <a:r>
              <a:rPr lang="en-US" sz="2400" dirty="0"/>
              <a:t>(</a:t>
            </a:r>
            <a:r>
              <a:rPr lang="en-US" sz="2400" dirty="0">
                <a:hlinkClick r:id="rId4"/>
              </a:rPr>
              <a:t>Am J </a:t>
            </a:r>
            <a:r>
              <a:rPr lang="en-US" sz="2400" dirty="0" err="1">
                <a:hlinkClick r:id="rId4"/>
              </a:rPr>
              <a:t>Clin</a:t>
            </a:r>
            <a:r>
              <a:rPr lang="en-US" sz="2400" dirty="0">
                <a:hlinkClick r:id="rId4"/>
              </a:rPr>
              <a:t> </a:t>
            </a:r>
            <a:r>
              <a:rPr lang="en-US" sz="2400" dirty="0" err="1">
                <a:hlinkClick r:id="rId4"/>
              </a:rPr>
              <a:t>Pathol</a:t>
            </a:r>
            <a:r>
              <a:rPr lang="en-US" sz="2400" dirty="0">
                <a:hlinkClick r:id="rId4"/>
              </a:rPr>
              <a:t> 2004;122:728</a:t>
            </a:r>
            <a:r>
              <a:rPr lang="en-US" sz="2400" dirty="0"/>
              <a:t>) </a:t>
            </a:r>
          </a:p>
          <a:p>
            <a:r>
              <a:rPr lang="en-US" dirty="0"/>
              <a:t>Mixed with invasive ductal carcinoma of no special type has a worse prognosis </a:t>
            </a:r>
            <a:r>
              <a:rPr lang="en-US" sz="2400" dirty="0"/>
              <a:t>(</a:t>
            </a:r>
            <a:r>
              <a:rPr lang="en-US" sz="2400" dirty="0">
                <a:hlinkClick r:id="rId5"/>
              </a:rPr>
              <a:t>Hum </a:t>
            </a:r>
            <a:r>
              <a:rPr lang="en-US" sz="2400" dirty="0" err="1">
                <a:hlinkClick r:id="rId5"/>
              </a:rPr>
              <a:t>Pathol</a:t>
            </a:r>
            <a:r>
              <a:rPr lang="en-US" sz="2400" dirty="0">
                <a:hlinkClick r:id="rId5"/>
              </a:rPr>
              <a:t> 1983;14:694</a:t>
            </a:r>
            <a:r>
              <a:rPr lang="en-US" sz="2400" dirty="0"/>
              <a:t>) </a:t>
            </a:r>
          </a:p>
          <a:p>
            <a:r>
              <a:rPr lang="en-US" dirty="0"/>
              <a:t>Cause specific survival of 97% at 10 years </a:t>
            </a:r>
            <a:r>
              <a:rPr lang="en-US" sz="2400" dirty="0"/>
              <a:t>(</a:t>
            </a:r>
            <a:r>
              <a:rPr lang="en-US" sz="2400" dirty="0" err="1">
                <a:hlinkClick r:id="rId6"/>
              </a:rPr>
              <a:t>Eur</a:t>
            </a:r>
            <a:r>
              <a:rPr lang="en-US" sz="2400" dirty="0">
                <a:hlinkClick r:id="rId6"/>
              </a:rPr>
              <a:t> J </a:t>
            </a:r>
            <a:r>
              <a:rPr lang="en-US" sz="2400" dirty="0" err="1">
                <a:hlinkClick r:id="rId6"/>
              </a:rPr>
              <a:t>Surg</a:t>
            </a:r>
            <a:r>
              <a:rPr lang="en-US" sz="2400" dirty="0">
                <a:hlinkClick r:id="rId6"/>
              </a:rPr>
              <a:t> </a:t>
            </a:r>
            <a:r>
              <a:rPr lang="en-US" sz="2400" dirty="0" err="1">
                <a:hlinkClick r:id="rId6"/>
              </a:rPr>
              <a:t>Oncol</a:t>
            </a:r>
            <a:r>
              <a:rPr lang="en-US" sz="2400" dirty="0">
                <a:hlinkClick r:id="rId6"/>
              </a:rPr>
              <a:t> 2005;31:9</a:t>
            </a:r>
            <a:r>
              <a:rPr lang="en-US" sz="2400" dirty="0"/>
              <a:t>) </a:t>
            </a:r>
          </a:p>
          <a:p>
            <a:r>
              <a:rPr lang="en-US" dirty="0"/>
              <a:t>10 - 27% have axillary metastases, often </a:t>
            </a:r>
            <a:r>
              <a:rPr lang="en-US" dirty="0" err="1"/>
              <a:t>micrometastases</a:t>
            </a:r>
            <a:r>
              <a:rPr lang="en-US" dirty="0"/>
              <a:t> but still have excellent prognosis </a:t>
            </a:r>
            <a:r>
              <a:rPr lang="en-US" sz="2400" dirty="0"/>
              <a:t>(</a:t>
            </a:r>
            <a:r>
              <a:rPr lang="en-US" sz="2400" dirty="0" err="1">
                <a:hlinkClick r:id="rId7"/>
              </a:rPr>
              <a:t>Eur</a:t>
            </a:r>
            <a:r>
              <a:rPr lang="en-US" sz="2400" dirty="0">
                <a:hlinkClick r:id="rId7"/>
              </a:rPr>
              <a:t> J </a:t>
            </a:r>
            <a:r>
              <a:rPr lang="en-US" sz="2400" dirty="0" err="1">
                <a:hlinkClick r:id="rId7"/>
              </a:rPr>
              <a:t>Surg</a:t>
            </a:r>
            <a:r>
              <a:rPr lang="en-US" sz="2400" dirty="0">
                <a:hlinkClick r:id="rId7"/>
              </a:rPr>
              <a:t> </a:t>
            </a:r>
            <a:r>
              <a:rPr lang="en-US" sz="2400" dirty="0" err="1">
                <a:hlinkClick r:id="rId7"/>
              </a:rPr>
              <a:t>Oncol</a:t>
            </a:r>
            <a:r>
              <a:rPr lang="en-US" sz="2400" dirty="0">
                <a:hlinkClick r:id="rId7"/>
              </a:rPr>
              <a:t> 2006;32:488</a:t>
            </a:r>
            <a:r>
              <a:rPr lang="en-US" sz="2400" dirty="0"/>
              <a:t>, </a:t>
            </a:r>
            <a:r>
              <a:rPr lang="en-US" sz="2400" dirty="0">
                <a:hlinkClick r:id="rId8"/>
              </a:rPr>
              <a:t>Breast J 2003;9:298</a:t>
            </a:r>
            <a:r>
              <a:rPr lang="en-US" sz="2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8970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Tubular breast cancer - </a:t>
            </a:r>
            <a:r>
              <a:rPr lang="en-US" dirty="0"/>
              <a:t>Sample pathology report</a:t>
            </a:r>
            <a:br>
              <a:rPr lang="en-US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 </a:t>
            </a:r>
            <a:r>
              <a:rPr lang="en-US" dirty="0"/>
              <a:t>breast, ultrasound guided core biopsy: </a:t>
            </a:r>
          </a:p>
          <a:p>
            <a:pPr lvl="1"/>
            <a:r>
              <a:rPr lang="en-US" dirty="0"/>
              <a:t>Invasive mammary carcinoma with tubular features, preliminary modified Bloom-Richardson grade 1 (1+2+1) (see comment) </a:t>
            </a:r>
          </a:p>
          <a:p>
            <a:pPr lvl="1"/>
            <a:r>
              <a:rPr lang="en-US" dirty="0"/>
              <a:t>Estrogen receptor: (91 - 100%, strong) positive </a:t>
            </a:r>
          </a:p>
          <a:p>
            <a:pPr lvl="1"/>
            <a:r>
              <a:rPr lang="en-US" dirty="0"/>
              <a:t>Progesterone receptor: (91 - 100%, strong) positive </a:t>
            </a:r>
          </a:p>
          <a:p>
            <a:pPr lvl="1"/>
            <a:r>
              <a:rPr lang="en-US" dirty="0"/>
              <a:t>HER2 / </a:t>
            </a:r>
            <a:r>
              <a:rPr lang="en-US" dirty="0" err="1"/>
              <a:t>neu</a:t>
            </a:r>
            <a:r>
              <a:rPr lang="en-US" dirty="0"/>
              <a:t>: (1+) negative for overexpression </a:t>
            </a:r>
          </a:p>
          <a:p>
            <a:pPr lvl="1"/>
            <a:r>
              <a:rPr lang="en-US" dirty="0"/>
              <a:t>Comment: The carcinoma in this biopsy has entirely tubular features. If there is similar morphology in &gt; 90% of the tumor on resection it would be best classified as an invasive tubular carcinoma.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92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Mucinous (colloid) breast cancer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Breast neoplasm with mucinous component that comprises &gt; 90% of tumor, usually with favorable prognosis </a:t>
            </a:r>
          </a:p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Rare tumor occurring in older women </a:t>
            </a:r>
          </a:p>
          <a:p>
            <a:pPr lvl="1"/>
            <a:r>
              <a:rPr lang="en-US" dirty="0"/>
              <a:t>Epithelial clusters that lie within secreted </a:t>
            </a:r>
            <a:r>
              <a:rPr lang="en-US" dirty="0" err="1"/>
              <a:t>mucin</a:t>
            </a:r>
            <a:r>
              <a:rPr lang="en-US" dirty="0"/>
              <a:t> (type A) or large sheets of tumor cells with neuroendocrine features and </a:t>
            </a:r>
            <a:r>
              <a:rPr lang="en-US" dirty="0" err="1"/>
              <a:t>mucin</a:t>
            </a:r>
            <a:r>
              <a:rPr lang="en-US" dirty="0"/>
              <a:t> production (type B) </a:t>
            </a:r>
          </a:p>
          <a:p>
            <a:pPr lvl="1"/>
            <a:r>
              <a:rPr lang="en-US" dirty="0"/>
              <a:t>Mucinous component must be &gt; 90% of tumor to be pure and have favorable prognosis </a:t>
            </a:r>
          </a:p>
          <a:p>
            <a:pPr lvl="1"/>
            <a:r>
              <a:rPr lang="en-US" dirty="0"/>
              <a:t>ER and PR hormone receptor positive and HER2 negative (luminal A subtype)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Colloid carcinoma </a:t>
            </a:r>
          </a:p>
          <a:p>
            <a:pPr lvl="1"/>
            <a:r>
              <a:rPr lang="en-US" dirty="0" err="1"/>
              <a:t>Mucinoid</a:t>
            </a:r>
            <a:r>
              <a:rPr lang="en-US" dirty="0"/>
              <a:t> carcinoma </a:t>
            </a:r>
          </a:p>
          <a:p>
            <a:pPr lvl="1"/>
            <a:r>
              <a:rPr lang="en-US" dirty="0"/>
              <a:t>Gelatinous carcinoma </a:t>
            </a:r>
          </a:p>
          <a:p>
            <a:pPr lvl="1"/>
            <a:r>
              <a:rPr lang="en-US" dirty="0" err="1"/>
              <a:t>Mucoid</a:t>
            </a:r>
            <a:r>
              <a:rPr lang="en-US" dirty="0"/>
              <a:t> carcinoma </a:t>
            </a:r>
          </a:p>
          <a:p>
            <a:pPr lvl="1"/>
            <a:r>
              <a:rPr lang="en-US" dirty="0"/>
              <a:t>Mucinous adenocarcinoma </a:t>
            </a:r>
          </a:p>
        </p:txBody>
      </p:sp>
    </p:spTree>
    <p:extLst>
      <p:ext uri="{BB962C8B-B14F-4D97-AF65-F5344CB8AC3E}">
        <p14:creationId xmlns:p14="http://schemas.microsoft.com/office/powerpoint/2010/main" val="178434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Mucinous (colloid) breast cancer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pPr lvl="1"/>
            <a:r>
              <a:rPr lang="en-US" dirty="0"/>
              <a:t>&lt; 5% of breast carcinomas have mucinous component; of these, only 2% are pure mucinous carcinoma </a:t>
            </a:r>
          </a:p>
          <a:p>
            <a:pPr lvl="1"/>
            <a:r>
              <a:rPr lang="en-US" dirty="0"/>
              <a:t>F &gt; M, sixth through eighth decades </a:t>
            </a:r>
          </a:p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Most are </a:t>
            </a:r>
            <a:r>
              <a:rPr lang="en-US" dirty="0" err="1"/>
              <a:t>unifocal</a:t>
            </a:r>
            <a:r>
              <a:rPr lang="en-US" dirty="0"/>
              <a:t> and can occur in any quadrant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Etiology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Multifactorial, with factors including hormones (early menarche, </a:t>
            </a:r>
            <a:r>
              <a:rPr lang="en-US" dirty="0" err="1"/>
              <a:t>nulliparity</a:t>
            </a:r>
            <a:r>
              <a:rPr lang="en-US" dirty="0"/>
              <a:t> or exogenous hormone use), genetics and diet </a:t>
            </a:r>
          </a:p>
          <a:p>
            <a:r>
              <a:rPr lang="en-US" b="1" dirty="0">
                <a:solidFill>
                  <a:srgbClr val="FF0000"/>
                </a:solidFill>
              </a:rPr>
              <a:t>Clinical features</a:t>
            </a:r>
          </a:p>
          <a:p>
            <a:pPr lvl="1"/>
            <a:r>
              <a:rPr lang="en-US" dirty="0"/>
              <a:t>Imaging can vary from a well circumscribed mass (more likely to be pure) to an irregular, </a:t>
            </a:r>
            <a:r>
              <a:rPr lang="en-US" dirty="0" err="1"/>
              <a:t>spiculated</a:t>
            </a:r>
            <a:r>
              <a:rPr lang="en-US" dirty="0"/>
              <a:t> mass (more likely to have mixed mucinous component) (</a:t>
            </a:r>
            <a:r>
              <a:rPr lang="en-US" dirty="0">
                <a:hlinkClick r:id="rId2"/>
              </a:rPr>
              <a:t>Breast 2020;49:87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Due to potential circumscription seen on imaging, may be mistaken for benign process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05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Mucinous (colloid) breast cancer - </a:t>
            </a:r>
            <a:r>
              <a:rPr lang="en-US" sz="3600" dirty="0"/>
              <a:t>Radiology images</a:t>
            </a: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913" y="1576243"/>
            <a:ext cx="6490896" cy="4351338"/>
          </a:xfrm>
        </p:spPr>
      </p:pic>
    </p:spTree>
    <p:extLst>
      <p:ext uri="{BB962C8B-B14F-4D97-AF65-F5344CB8AC3E}">
        <p14:creationId xmlns:p14="http://schemas.microsoft.com/office/powerpoint/2010/main" val="399477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Mucinous (colloid) breast cancer - </a:t>
            </a:r>
            <a:r>
              <a:rPr lang="en-US" sz="3600" dirty="0"/>
              <a:t>Gross description</a:t>
            </a:r>
            <a:br>
              <a:rPr lang="en-US" sz="3600" dirty="0"/>
            </a:b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Well </a:t>
            </a:r>
            <a:r>
              <a:rPr lang="en-US" dirty="0"/>
              <a:t>circumscribed mass of variable size (from &lt; 1 cm to &gt; 20 cm) with gelatinous cut surface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91250" y="1581667"/>
            <a:ext cx="5143500" cy="428752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86201" y="589541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/>
              <a:t>Ill-defined mass with gelatinous cut surface and interspersed areas of hemorrhage.</a:t>
            </a:r>
          </a:p>
        </p:txBody>
      </p:sp>
    </p:spTree>
    <p:extLst>
      <p:ext uri="{BB962C8B-B14F-4D97-AF65-F5344CB8AC3E}">
        <p14:creationId xmlns:p14="http://schemas.microsoft.com/office/powerpoint/2010/main" val="227999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008" y="365125"/>
            <a:ext cx="11068792" cy="1325563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Mucinous (colloid) breast cancer - </a:t>
            </a:r>
            <a:r>
              <a:rPr lang="en-US" sz="2800" dirty="0"/>
              <a:t>Microscopic (histologic) 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Clusters </a:t>
            </a:r>
            <a:r>
              <a:rPr lang="en-US" dirty="0"/>
              <a:t>/ nests of tumor cells with low or intermediate nuclear grade floating in pools of extracellular </a:t>
            </a:r>
            <a:r>
              <a:rPr lang="en-US" dirty="0" err="1"/>
              <a:t>mucin</a:t>
            </a:r>
            <a:r>
              <a:rPr lang="en-US" dirty="0"/>
              <a:t> </a:t>
            </a:r>
          </a:p>
          <a:p>
            <a:r>
              <a:rPr lang="en-US" dirty="0" err="1"/>
              <a:t>Mucin</a:t>
            </a:r>
            <a:r>
              <a:rPr lang="en-US" dirty="0"/>
              <a:t> pools separated by fibrous septa with capillaries </a:t>
            </a:r>
          </a:p>
          <a:p>
            <a:r>
              <a:rPr lang="en-US" dirty="0"/>
              <a:t>Considered pure when mucinous component comprises &gt; 90% of the tumor, which is associated with favorable prognosis </a:t>
            </a:r>
          </a:p>
          <a:p>
            <a:r>
              <a:rPr lang="en-US" dirty="0"/>
              <a:t>Otherwise, tumor is mixed (mucinous component comprises 50 - 90% of tumor) or has mucinous features (mucinous component comprises &lt; 50% of tumor), both of which have less favorable prognosis </a:t>
            </a:r>
          </a:p>
          <a:p>
            <a:r>
              <a:rPr lang="en-US" dirty="0" err="1"/>
              <a:t>Capella</a:t>
            </a:r>
            <a:r>
              <a:rPr lang="en-US" dirty="0"/>
              <a:t> type A: abundant extracellular </a:t>
            </a:r>
            <a:r>
              <a:rPr lang="en-US" dirty="0" err="1"/>
              <a:t>mucin</a:t>
            </a:r>
            <a:r>
              <a:rPr lang="en-US" dirty="0"/>
              <a:t> production with scattered small epithelial clusters, strips or cribriform structures floating in pools of </a:t>
            </a:r>
            <a:r>
              <a:rPr lang="en-US" dirty="0" err="1"/>
              <a:t>mucin</a:t>
            </a:r>
            <a:r>
              <a:rPr lang="en-US" dirty="0"/>
              <a:t> </a:t>
            </a:r>
          </a:p>
          <a:p>
            <a:r>
              <a:rPr lang="en-US" dirty="0" err="1"/>
              <a:t>Capella</a:t>
            </a:r>
            <a:r>
              <a:rPr lang="en-US" dirty="0"/>
              <a:t> type B: large sheets of tumor cells with </a:t>
            </a:r>
            <a:r>
              <a:rPr lang="en-US" dirty="0" err="1"/>
              <a:t>mucin</a:t>
            </a:r>
            <a:r>
              <a:rPr lang="en-US" dirty="0"/>
              <a:t> production and neuroendocrine features </a:t>
            </a:r>
          </a:p>
          <a:p>
            <a:r>
              <a:rPr lang="en-US" dirty="0" err="1"/>
              <a:t>Micropapillary</a:t>
            </a:r>
            <a:r>
              <a:rPr lang="en-US" dirty="0"/>
              <a:t> pattern </a:t>
            </a:r>
          </a:p>
          <a:p>
            <a:pPr lvl="1"/>
            <a:r>
              <a:rPr lang="en-US" dirty="0"/>
              <a:t>Clusters of tumor cells with intermediate to high grade nuclei, occasional </a:t>
            </a:r>
            <a:r>
              <a:rPr lang="en-US" dirty="0" err="1"/>
              <a:t>hobnailing</a:t>
            </a:r>
            <a:r>
              <a:rPr lang="en-US" dirty="0"/>
              <a:t> and reverse polarity; more likely to be HER2 positive, which in turn has a worse prognosis (more likely to have lymph vascular space invasion and metastasis to lymph nodes) (</a:t>
            </a:r>
            <a:r>
              <a:rPr lang="en-US" dirty="0">
                <a:hlinkClick r:id="rId2"/>
              </a:rPr>
              <a:t>Breast J 2018;24:339</a:t>
            </a:r>
            <a:r>
              <a:rPr lang="en-US" dirty="0"/>
              <a:t>) </a:t>
            </a:r>
          </a:p>
          <a:p>
            <a:pPr lvl="1"/>
            <a:r>
              <a:rPr lang="en-US" i="1" dirty="0"/>
              <a:t>PIK3CA</a:t>
            </a:r>
            <a:r>
              <a:rPr lang="en-US" dirty="0"/>
              <a:t> and </a:t>
            </a:r>
            <a:r>
              <a:rPr lang="en-US" i="1" dirty="0"/>
              <a:t>TP53</a:t>
            </a:r>
            <a:r>
              <a:rPr lang="en-US" dirty="0"/>
              <a:t> mutations more frequent with recurrent gains of 8q (</a:t>
            </a:r>
            <a:r>
              <a:rPr lang="en-US" dirty="0">
                <a:hlinkClick r:id="rId3"/>
              </a:rPr>
              <a:t>Histopathology 2019;75:139</a:t>
            </a:r>
            <a:r>
              <a:rPr lang="en-US" dirty="0"/>
              <a:t>)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258785"/>
            <a:ext cx="5181600" cy="364503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35017" y="5108760"/>
            <a:ext cx="5347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Epithelial cell clusters are suspended in pools of </a:t>
            </a:r>
            <a:r>
              <a:rPr lang="en-US" dirty="0" err="1"/>
              <a:t>mucin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544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79" y="365125"/>
            <a:ext cx="1119942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/>
              <a:t>Mucinous (colloid) breast cancer - </a:t>
            </a:r>
            <a:r>
              <a:rPr lang="en-US" sz="4000" dirty="0"/>
              <a:t>Cytology description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Small </a:t>
            </a:r>
            <a:r>
              <a:rPr lang="en-US" dirty="0"/>
              <a:t>to intermediate sized cohesive groups of epithelial cells with low grade nuclei floating within pools of extracellular </a:t>
            </a:r>
            <a:r>
              <a:rPr lang="en-US" dirty="0" err="1"/>
              <a:t>mucin</a:t>
            </a:r>
            <a:r>
              <a:rPr lang="en-US" dirty="0"/>
              <a:t> </a:t>
            </a:r>
          </a:p>
          <a:p>
            <a:r>
              <a:rPr lang="en-US" dirty="0"/>
              <a:t>Mucinous carcinoma type B displays neuroendocrine differentiation in </a:t>
            </a:r>
            <a:r>
              <a:rPr lang="en-US" dirty="0" err="1"/>
              <a:t>discohesive</a:t>
            </a:r>
            <a:r>
              <a:rPr lang="en-US" dirty="0"/>
              <a:t> clusters with </a:t>
            </a:r>
            <a:r>
              <a:rPr lang="en-US" dirty="0" err="1"/>
              <a:t>plasmacytoid</a:t>
            </a:r>
            <a:r>
              <a:rPr lang="en-US" dirty="0"/>
              <a:t> cells with low grade nuclei </a:t>
            </a:r>
            <a:r>
              <a:rPr lang="en-US" sz="2400" dirty="0"/>
              <a:t>(</a:t>
            </a:r>
            <a:r>
              <a:rPr lang="en-US" sz="2400" dirty="0">
                <a:hlinkClick r:id="rId2"/>
              </a:rPr>
              <a:t>Cytopathology 2016;27:193</a:t>
            </a:r>
            <a:r>
              <a:rPr lang="en-US" sz="2400" dirty="0"/>
              <a:t>) </a:t>
            </a:r>
          </a:p>
          <a:p>
            <a:r>
              <a:rPr lang="en-US" dirty="0"/>
              <a:t>Low cellularity coupled with bland nuclear features and potentially scant background </a:t>
            </a:r>
            <a:r>
              <a:rPr lang="en-US" dirty="0" err="1"/>
              <a:t>mucin</a:t>
            </a:r>
            <a:r>
              <a:rPr lang="en-US" dirty="0"/>
              <a:t> can make the FNA diagnostically challenging </a:t>
            </a:r>
            <a:r>
              <a:rPr lang="en-US" sz="2400" dirty="0"/>
              <a:t>(</a:t>
            </a:r>
            <a:r>
              <a:rPr lang="en-US" sz="2400" dirty="0">
                <a:hlinkClick r:id="rId3"/>
              </a:rPr>
              <a:t>Arch </a:t>
            </a:r>
            <a:r>
              <a:rPr lang="en-US" sz="2400" dirty="0" err="1">
                <a:hlinkClick r:id="rId3"/>
              </a:rPr>
              <a:t>Pathol</a:t>
            </a:r>
            <a:r>
              <a:rPr lang="en-US" sz="2400" dirty="0">
                <a:hlinkClick r:id="rId3"/>
              </a:rPr>
              <a:t> Lab Med 2011;135:1533</a:t>
            </a:r>
            <a:r>
              <a:rPr lang="en-US" sz="2400" dirty="0"/>
              <a:t>)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214789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76" y="365125"/>
            <a:ext cx="11032524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/>
              <a:t>Mucinous (colloid) breast cancer</a:t>
            </a:r>
            <a:r>
              <a:rPr lang="en-US" sz="3200" b="1" dirty="0"/>
              <a:t> - </a:t>
            </a:r>
            <a:r>
              <a:rPr lang="en-US" sz="3200" dirty="0" err="1"/>
              <a:t>Immunohistochemical</a:t>
            </a:r>
            <a:r>
              <a:rPr lang="en-US" sz="3200" dirty="0"/>
              <a:t> staining</a:t>
            </a:r>
            <a:endParaRPr lang="en-US" sz="32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>
                <a:hlinkClick r:id="rId2"/>
              </a:rPr>
              <a:t>ER</a:t>
            </a:r>
            <a:r>
              <a:rPr lang="en-US" dirty="0"/>
              <a:t> (94%), </a:t>
            </a:r>
            <a:r>
              <a:rPr lang="en-US" dirty="0">
                <a:hlinkClick r:id="rId3"/>
              </a:rPr>
              <a:t>PR</a:t>
            </a:r>
            <a:r>
              <a:rPr lang="en-US" dirty="0"/>
              <a:t> (80%) (</a:t>
            </a:r>
            <a:r>
              <a:rPr lang="en-US" dirty="0" err="1">
                <a:hlinkClick r:id="rId4"/>
              </a:rPr>
              <a:t>Int</a:t>
            </a:r>
            <a:r>
              <a:rPr lang="en-US" dirty="0">
                <a:hlinkClick r:id="rId4"/>
              </a:rPr>
              <a:t> J </a:t>
            </a:r>
            <a:r>
              <a:rPr lang="en-US" dirty="0" err="1">
                <a:hlinkClick r:id="rId4"/>
              </a:rPr>
              <a:t>Surg</a:t>
            </a:r>
            <a:r>
              <a:rPr lang="en-US" dirty="0">
                <a:hlinkClick r:id="rId4"/>
              </a:rPr>
              <a:t> Case Rep 2018;42:242</a:t>
            </a:r>
            <a:r>
              <a:rPr lang="en-US" dirty="0"/>
              <a:t>) </a:t>
            </a:r>
          </a:p>
          <a:p>
            <a:r>
              <a:rPr lang="en-US" dirty="0">
                <a:hlinkClick r:id="rId5"/>
              </a:rPr>
              <a:t>MUC2</a:t>
            </a:r>
            <a:r>
              <a:rPr lang="en-US" dirty="0"/>
              <a:t> </a:t>
            </a:r>
          </a:p>
          <a:p>
            <a:r>
              <a:rPr lang="en-US" dirty="0"/>
              <a:t>Type B: </a:t>
            </a:r>
            <a:r>
              <a:rPr lang="en-US" dirty="0" err="1">
                <a:hlinkClick r:id="rId6"/>
              </a:rPr>
              <a:t>chromogranin</a:t>
            </a:r>
            <a:r>
              <a:rPr lang="en-US" dirty="0"/>
              <a:t>, </a:t>
            </a:r>
            <a:r>
              <a:rPr lang="en-US" dirty="0" err="1">
                <a:hlinkClick r:id="rId7"/>
              </a:rPr>
              <a:t>synaptophysin</a:t>
            </a:r>
            <a:r>
              <a:rPr lang="en-US" dirty="0"/>
              <a:t>, </a:t>
            </a:r>
            <a:r>
              <a:rPr lang="en-US" dirty="0">
                <a:hlinkClick r:id="rId8"/>
              </a:rPr>
              <a:t>neuron specific </a:t>
            </a:r>
            <a:r>
              <a:rPr lang="en-US" dirty="0" err="1">
                <a:hlinkClick r:id="rId8"/>
              </a:rPr>
              <a:t>enolase</a:t>
            </a:r>
            <a:r>
              <a:rPr lang="en-US" dirty="0">
                <a:hlinkClick r:id="rId8"/>
              </a:rPr>
              <a:t> (NSE)</a:t>
            </a:r>
            <a:r>
              <a:rPr lang="en-US" dirty="0"/>
              <a:t> (</a:t>
            </a:r>
            <a:r>
              <a:rPr lang="en-US" dirty="0" err="1">
                <a:hlinkClick r:id="rId9"/>
              </a:rPr>
              <a:t>Maedica</a:t>
            </a:r>
            <a:r>
              <a:rPr lang="en-US" dirty="0">
                <a:hlinkClick r:id="rId9"/>
              </a:rPr>
              <a:t> (</a:t>
            </a:r>
            <a:r>
              <a:rPr lang="en-US" dirty="0" err="1">
                <a:hlinkClick r:id="rId9"/>
              </a:rPr>
              <a:t>Bucur</a:t>
            </a:r>
            <a:r>
              <a:rPr lang="en-US" dirty="0">
                <a:hlinkClick r:id="rId9"/>
              </a:rPr>
              <a:t>) 2015;10:14</a:t>
            </a:r>
            <a:r>
              <a:rPr lang="en-US" dirty="0"/>
              <a:t>) </a:t>
            </a:r>
          </a:p>
          <a:p>
            <a:r>
              <a:rPr lang="en-US" dirty="0">
                <a:hlinkClick r:id="rId10"/>
              </a:rPr>
              <a:t>WT1</a:t>
            </a:r>
            <a:r>
              <a:rPr lang="en-US" dirty="0"/>
              <a:t> </a:t>
            </a:r>
          </a:p>
          <a:p>
            <a:r>
              <a:rPr lang="en-US" dirty="0">
                <a:hlinkClick r:id="rId11"/>
              </a:rPr>
              <a:t>GATA3</a:t>
            </a:r>
            <a:r>
              <a:rPr lang="en-US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Negative stains</a:t>
            </a:r>
          </a:p>
          <a:p>
            <a:r>
              <a:rPr lang="en-US" dirty="0">
                <a:hlinkClick r:id="rId12"/>
              </a:rPr>
              <a:t>HER2</a:t>
            </a:r>
            <a:r>
              <a:rPr lang="en-US" dirty="0"/>
              <a:t> (up to 7% are positive) (</a:t>
            </a:r>
            <a:r>
              <a:rPr lang="en-US" dirty="0">
                <a:hlinkClick r:id="rId13"/>
              </a:rPr>
              <a:t>Medicine (Baltimore) 2020;99:e20996</a:t>
            </a:r>
            <a:r>
              <a:rPr lang="en-US" dirty="0"/>
              <a:t>, </a:t>
            </a:r>
            <a:r>
              <a:rPr lang="en-US" dirty="0" err="1">
                <a:hlinkClick r:id="rId4"/>
              </a:rPr>
              <a:t>Int</a:t>
            </a:r>
            <a:r>
              <a:rPr lang="en-US" dirty="0">
                <a:hlinkClick r:id="rId4"/>
              </a:rPr>
              <a:t> J </a:t>
            </a:r>
            <a:r>
              <a:rPr lang="en-US" dirty="0" err="1">
                <a:hlinkClick r:id="rId4"/>
              </a:rPr>
              <a:t>Surg</a:t>
            </a:r>
            <a:r>
              <a:rPr lang="en-US" dirty="0">
                <a:hlinkClick r:id="rId4"/>
              </a:rPr>
              <a:t> Case Rep 2018;42:242</a:t>
            </a:r>
            <a:r>
              <a:rPr lang="en-US" dirty="0"/>
              <a:t>) </a:t>
            </a:r>
          </a:p>
          <a:p>
            <a:r>
              <a:rPr lang="en-US" dirty="0">
                <a:hlinkClick r:id="rId14"/>
              </a:rPr>
              <a:t>AR</a:t>
            </a:r>
            <a:r>
              <a:rPr lang="en-US" dirty="0"/>
              <a:t> (</a:t>
            </a:r>
            <a:r>
              <a:rPr lang="en-US" dirty="0">
                <a:hlinkClick r:id="rId15"/>
              </a:rPr>
              <a:t>Breast 2020;49:87</a:t>
            </a:r>
            <a:r>
              <a:rPr lang="en-US" dirty="0"/>
              <a:t>) </a:t>
            </a:r>
          </a:p>
          <a:p>
            <a:r>
              <a:rPr lang="en-US" dirty="0">
                <a:hlinkClick r:id="rId16"/>
              </a:rPr>
              <a:t>MUC1</a:t>
            </a:r>
            <a:r>
              <a:rPr lang="en-US" dirty="0"/>
              <a:t> (membrane bound </a:t>
            </a:r>
            <a:r>
              <a:rPr lang="en-US" dirty="0" err="1"/>
              <a:t>mucin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28670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757" y="365125"/>
            <a:ext cx="11661569" cy="1325563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Mucinous (colloid) breast cancer - </a:t>
            </a:r>
            <a:r>
              <a:rPr lang="en-US" sz="2800" dirty="0" smtClean="0"/>
              <a:t>Molecular/</a:t>
            </a:r>
            <a:r>
              <a:rPr lang="en-US" sz="2800" dirty="0" err="1" smtClean="0"/>
              <a:t>cytogenetics</a:t>
            </a:r>
            <a:r>
              <a:rPr lang="en-US" sz="2800" dirty="0" smtClean="0"/>
              <a:t> </a:t>
            </a:r>
            <a:r>
              <a:rPr lang="en-US" sz="2800" dirty="0"/>
              <a:t>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Categorized </a:t>
            </a:r>
            <a:r>
              <a:rPr lang="en-US" dirty="0"/>
              <a:t>as luminal A with favorable prognosis </a:t>
            </a:r>
          </a:p>
          <a:p>
            <a:r>
              <a:rPr lang="en-US" dirty="0"/>
              <a:t>Lacks 1p gains and 16q losses and somatic mutations of </a:t>
            </a:r>
            <a:r>
              <a:rPr lang="en-US" i="1" dirty="0"/>
              <a:t>PIK3CA</a:t>
            </a:r>
            <a:r>
              <a:rPr lang="en-US" dirty="0"/>
              <a:t> and </a:t>
            </a:r>
            <a:r>
              <a:rPr lang="en-US" i="1" dirty="0"/>
              <a:t>AKT1</a:t>
            </a:r>
            <a:r>
              <a:rPr lang="en-US" dirty="0"/>
              <a:t>, which are common in other ER+, HER2- invasive breast carcinomas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J </a:t>
            </a:r>
            <a:r>
              <a:rPr lang="en-US" sz="2000" dirty="0" err="1">
                <a:hlinkClick r:id="rId2"/>
              </a:rPr>
              <a:t>Natl</a:t>
            </a:r>
            <a:r>
              <a:rPr lang="en-US" sz="2000" dirty="0">
                <a:hlinkClick r:id="rId2"/>
              </a:rPr>
              <a:t> Cancer </a:t>
            </a:r>
            <a:r>
              <a:rPr lang="en-US" sz="2000" dirty="0" err="1">
                <a:hlinkClick r:id="rId2"/>
              </a:rPr>
              <a:t>Inst</a:t>
            </a:r>
            <a:r>
              <a:rPr lang="en-US" sz="2000" dirty="0">
                <a:hlinkClick r:id="rId2"/>
              </a:rPr>
              <a:t> 2019;111:737</a:t>
            </a:r>
            <a:r>
              <a:rPr lang="en-US" sz="2000" dirty="0"/>
              <a:t>) </a:t>
            </a:r>
          </a:p>
          <a:p>
            <a:r>
              <a:rPr lang="en-US" dirty="0"/>
              <a:t>More often diploid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J </a:t>
            </a:r>
            <a:r>
              <a:rPr lang="en-US" sz="2000" dirty="0" err="1">
                <a:hlinkClick r:id="rId2"/>
              </a:rPr>
              <a:t>Natl</a:t>
            </a:r>
            <a:r>
              <a:rPr lang="en-US" sz="2000" dirty="0">
                <a:hlinkClick r:id="rId2"/>
              </a:rPr>
              <a:t> Cancer </a:t>
            </a:r>
            <a:r>
              <a:rPr lang="en-US" sz="2000" dirty="0" err="1">
                <a:hlinkClick r:id="rId2"/>
              </a:rPr>
              <a:t>Inst</a:t>
            </a:r>
            <a:r>
              <a:rPr lang="en-US" sz="2000" dirty="0">
                <a:hlinkClick r:id="rId2"/>
              </a:rPr>
              <a:t> 2019;111:737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20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50" y="347731"/>
            <a:ext cx="12050512" cy="5419432"/>
          </a:xfrm>
        </p:spPr>
      </p:pic>
    </p:spTree>
    <p:extLst>
      <p:ext uri="{BB962C8B-B14F-4D97-AF65-F5344CB8AC3E}">
        <p14:creationId xmlns:p14="http://schemas.microsoft.com/office/powerpoint/2010/main" val="300378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Mucinous (colloid) breast cancer - </a:t>
            </a:r>
            <a:r>
              <a:rPr lang="en-US" sz="4000" dirty="0"/>
              <a:t>Prognostic factors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Prognosis </a:t>
            </a:r>
            <a:r>
              <a:rPr lang="en-US" dirty="0"/>
              <a:t>dependent on extent of mucinous involvement; pure mucinous carcinoma has favorable prognosis with 10 year survival rate of 90.4% </a:t>
            </a:r>
            <a:r>
              <a:rPr lang="en-US" sz="2400" dirty="0"/>
              <a:t>(</a:t>
            </a:r>
            <a:r>
              <a:rPr lang="en-US" sz="2400" dirty="0">
                <a:hlinkClick r:id="rId2"/>
              </a:rPr>
              <a:t>Breast 2020;49:87</a:t>
            </a:r>
            <a:r>
              <a:rPr lang="en-US" sz="2400" dirty="0"/>
              <a:t>) </a:t>
            </a:r>
          </a:p>
          <a:p>
            <a:r>
              <a:rPr lang="en-US" dirty="0"/>
              <a:t>No prognostic significance between type A and type B </a:t>
            </a:r>
          </a:p>
          <a:p>
            <a:r>
              <a:rPr lang="en-US" dirty="0"/>
              <a:t>Patients tend to have localized disease with low recurrence rate and rare involvement of axillary lymph nodes </a:t>
            </a:r>
            <a:r>
              <a:rPr lang="en-US" sz="2400" dirty="0"/>
              <a:t>(</a:t>
            </a:r>
            <a:r>
              <a:rPr lang="en-US" sz="2400" dirty="0">
                <a:hlinkClick r:id="rId2"/>
              </a:rPr>
              <a:t>Breast 2020;49:87</a:t>
            </a:r>
            <a:r>
              <a:rPr lang="en-US" sz="2400" dirty="0"/>
              <a:t>) </a:t>
            </a:r>
          </a:p>
          <a:p>
            <a:r>
              <a:rPr lang="en-US" dirty="0"/>
              <a:t>Component of </a:t>
            </a:r>
            <a:r>
              <a:rPr lang="en-US" dirty="0" err="1"/>
              <a:t>micropapillary</a:t>
            </a:r>
            <a:r>
              <a:rPr lang="en-US" dirty="0"/>
              <a:t> pattern is associated with worse prognosis, with increased rate of lymph node metastasis </a:t>
            </a:r>
            <a:r>
              <a:rPr lang="en-US" sz="2400" dirty="0"/>
              <a:t>(</a:t>
            </a:r>
            <a:r>
              <a:rPr lang="en-US" sz="2400" dirty="0">
                <a:hlinkClick r:id="rId3"/>
              </a:rPr>
              <a:t>Breast J 2018;24:339</a:t>
            </a:r>
            <a:r>
              <a:rPr lang="en-US" sz="2400" dirty="0"/>
              <a:t>) </a:t>
            </a:r>
          </a:p>
          <a:p>
            <a:r>
              <a:rPr lang="en-US" dirty="0" err="1"/>
              <a:t>Acellular</a:t>
            </a:r>
            <a:r>
              <a:rPr lang="en-US" dirty="0"/>
              <a:t> </a:t>
            </a:r>
            <a:r>
              <a:rPr lang="en-US" dirty="0" err="1"/>
              <a:t>mucin</a:t>
            </a:r>
            <a:r>
              <a:rPr lang="en-US" dirty="0"/>
              <a:t> seen in </a:t>
            </a:r>
            <a:r>
              <a:rPr lang="en-US" dirty="0" err="1"/>
              <a:t>postneoadjuvant</a:t>
            </a:r>
            <a:r>
              <a:rPr lang="en-US" dirty="0"/>
              <a:t> chemotherapy specimens does not correlate with residual disease </a:t>
            </a:r>
          </a:p>
          <a:p>
            <a:r>
              <a:rPr lang="en-US" dirty="0"/>
              <a:t>Only when residual neoplastic epithelium is identified is the patient classified as partial response and staged with residual disease by measuring the extent of extracellular </a:t>
            </a:r>
            <a:r>
              <a:rPr lang="en-US" dirty="0" err="1"/>
              <a:t>mucin</a:t>
            </a:r>
            <a:r>
              <a:rPr lang="en-US" dirty="0"/>
              <a:t> </a:t>
            </a:r>
            <a:r>
              <a:rPr lang="en-US" sz="2400" dirty="0"/>
              <a:t>(</a:t>
            </a:r>
            <a:r>
              <a:rPr lang="en-US" sz="2400" dirty="0">
                <a:hlinkClick r:id="rId4"/>
              </a:rPr>
              <a:t>Histopathology 2018;72:965</a:t>
            </a:r>
            <a:r>
              <a:rPr lang="en-US" sz="2400" dirty="0"/>
              <a:t>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b="1" dirty="0" smtClean="0"/>
              <a:t>Mucinous (colloid) breast cancer - </a:t>
            </a:r>
            <a:r>
              <a:rPr lang="en-US" sz="3200" dirty="0"/>
              <a:t>Sample pathology report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Left </a:t>
            </a:r>
            <a:r>
              <a:rPr lang="en-US" dirty="0"/>
              <a:t>breast, needle localized lumpectomy: </a:t>
            </a:r>
          </a:p>
          <a:p>
            <a:pPr lvl="1"/>
            <a:r>
              <a:rPr lang="en-US" dirty="0"/>
              <a:t>Invasive mucinous carcinoma, grade 1 (1+2+1), measuring 1.4 cm in greatest dimension (see synoptic report) </a:t>
            </a:r>
          </a:p>
          <a:p>
            <a:pPr lvl="1"/>
            <a:r>
              <a:rPr lang="en-US" dirty="0"/>
              <a:t>Margins negative with invasive carcinoma &gt; 0.5 cm from all margins </a:t>
            </a:r>
          </a:p>
        </p:txBody>
      </p:sp>
    </p:spTree>
    <p:extLst>
      <p:ext uri="{BB962C8B-B14F-4D97-AF65-F5344CB8AC3E}">
        <p14:creationId xmlns:p14="http://schemas.microsoft.com/office/powerpoint/2010/main" val="36923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Medullary breast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Medullary pattern is a histological pattern that can be applied to an invasive breast carcinoma of no special type that contains pushing borders, syncytial growth, high grade nuclei and prominent lymphoid infiltrate </a:t>
            </a:r>
          </a:p>
          <a:p>
            <a:pPr lvl="1"/>
            <a:r>
              <a:rPr lang="en-US" dirty="0"/>
              <a:t>Represents one end of the spectrum of tumor infiltrating lymphocyte (TIL) rich invasive breast carcinomas of no special type rather than a distinct morphological subtype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Essential </a:t>
            </a:r>
            <a:r>
              <a:rPr lang="en-US" b="1" dirty="0">
                <a:solidFill>
                  <a:srgbClr val="FF0000"/>
                </a:solidFill>
              </a:rPr>
              <a:t>features</a:t>
            </a:r>
          </a:p>
          <a:p>
            <a:pPr lvl="1"/>
            <a:r>
              <a:rPr lang="en-US" dirty="0"/>
              <a:t>Medullary pattern of invasive breast carcinoma no special type has 4 characteristic histological features (ideally, all 4 should be present for the diagnosis): Pushing border </a:t>
            </a:r>
          </a:p>
          <a:p>
            <a:pPr lvl="1"/>
            <a:r>
              <a:rPr lang="en-US" dirty="0"/>
              <a:t>Syncytial growth pattern </a:t>
            </a:r>
          </a:p>
          <a:p>
            <a:pPr lvl="1"/>
            <a:r>
              <a:rPr lang="en-US" dirty="0"/>
              <a:t>High grade nuclei </a:t>
            </a:r>
          </a:p>
          <a:p>
            <a:pPr lvl="1"/>
            <a:r>
              <a:rPr lang="en-US" dirty="0"/>
              <a:t>Prominent lymphoid infiltrate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Terminology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Preferred term according to WHO: invasive breast carcinoma of no special type with medullary pattern </a:t>
            </a:r>
          </a:p>
          <a:p>
            <a:pPr lvl="1"/>
            <a:r>
              <a:rPr lang="en-US" dirty="0"/>
              <a:t>Historically described as medullary carcinoma, atypical medullary carcinoma, medullary features </a:t>
            </a:r>
          </a:p>
        </p:txBody>
      </p:sp>
    </p:spTree>
    <p:extLst>
      <p:ext uri="{BB962C8B-B14F-4D97-AF65-F5344CB8AC3E}">
        <p14:creationId xmlns:p14="http://schemas.microsoft.com/office/powerpoint/2010/main" val="72372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Medullary breast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pPr lvl="1"/>
            <a:r>
              <a:rPr lang="en-US" dirty="0"/>
              <a:t>Often present earlier in life, median age of 53 (45 - 62) years (</a:t>
            </a:r>
            <a:r>
              <a:rPr lang="en-US" dirty="0">
                <a:hlinkClick r:id="rId2"/>
              </a:rPr>
              <a:t>JAMA </a:t>
            </a:r>
            <a:r>
              <a:rPr lang="en-US" dirty="0" err="1">
                <a:hlinkClick r:id="rId2"/>
              </a:rPr>
              <a:t>Netw</a:t>
            </a:r>
            <a:r>
              <a:rPr lang="en-US" dirty="0">
                <a:hlinkClick r:id="rId2"/>
              </a:rPr>
              <a:t> Open 2021;4:e214123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Rare: less than 5% of all invasive breast cancers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Sites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Breast</a:t>
            </a:r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Etiology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Same as </a:t>
            </a:r>
            <a:r>
              <a:rPr lang="en-US" dirty="0">
                <a:hlinkClick r:id="rId3"/>
              </a:rPr>
              <a:t>invasive breast carcinoma of no special type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Clinical features</a:t>
            </a:r>
          </a:p>
          <a:p>
            <a:pPr lvl="1"/>
            <a:r>
              <a:rPr lang="en-US" dirty="0"/>
              <a:t>Younger age </a:t>
            </a:r>
          </a:p>
          <a:p>
            <a:pPr lvl="1"/>
            <a:r>
              <a:rPr lang="en-US" dirty="0"/>
              <a:t>Soft, palpable, circumscribed mass </a:t>
            </a:r>
          </a:p>
          <a:p>
            <a:pPr lvl="1"/>
            <a:r>
              <a:rPr lang="en-US" dirty="0"/>
              <a:t>May have lymphadenopathy (due to hyperplasia rather than metastasis, which is uncommon)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3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Medullary breast cancer</a:t>
            </a:r>
            <a:r>
              <a:rPr lang="en-US" sz="3600" b="1" dirty="0" smtClean="0"/>
              <a:t>- </a:t>
            </a:r>
            <a:r>
              <a:rPr lang="en-US" sz="3600" dirty="0"/>
              <a:t>Radiology images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Round, oval or lobulated mass on mammography </a:t>
            </a:r>
          </a:p>
          <a:p>
            <a:r>
              <a:rPr lang="en-US" dirty="0" err="1"/>
              <a:t>Hypoechoic</a:t>
            </a:r>
            <a:r>
              <a:rPr lang="en-US" dirty="0"/>
              <a:t> mass on ultrasound with thick echogenic halo </a:t>
            </a:r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11916" y="1470458"/>
            <a:ext cx="3902167" cy="437287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14776" y="6009683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Mammogram showing a round mass found to be an invasive breast carcinoma with medullary pattern.</a:t>
            </a:r>
          </a:p>
        </p:txBody>
      </p:sp>
    </p:spTree>
    <p:extLst>
      <p:ext uri="{BB962C8B-B14F-4D97-AF65-F5344CB8AC3E}">
        <p14:creationId xmlns:p14="http://schemas.microsoft.com/office/powerpoint/2010/main" val="1318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Medullary breast </a:t>
            </a:r>
            <a:r>
              <a:rPr lang="en-US" sz="3600" b="1" dirty="0" smtClean="0"/>
              <a:t>cancer - </a:t>
            </a:r>
            <a:r>
              <a:rPr lang="en-US" sz="3600" dirty="0"/>
              <a:t>Gross description</a:t>
            </a:r>
            <a:br>
              <a:rPr lang="en-US" sz="3600" dirty="0"/>
            </a:b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Well circumscribed, 2 - 3 cm in size, soft and fleshy (may resemble </a:t>
            </a:r>
            <a:r>
              <a:rPr lang="en-US" dirty="0" err="1">
                <a:hlinkClick r:id="rId2"/>
              </a:rPr>
              <a:t>fibroadenoma</a:t>
            </a:r>
            <a:r>
              <a:rPr lang="en-US" dirty="0"/>
              <a:t>) </a:t>
            </a:r>
          </a:p>
          <a:p>
            <a:r>
              <a:rPr lang="en-US" dirty="0"/>
              <a:t>Homogenous with white to gray appearance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087392"/>
            <a:ext cx="5181600" cy="42311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852991" y="546340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Gross image of an invasive breast carcinoma with medullary pattern showing a white mass with well circumscribed, pushing border.</a:t>
            </a:r>
          </a:p>
        </p:txBody>
      </p:sp>
    </p:spTree>
    <p:extLst>
      <p:ext uri="{BB962C8B-B14F-4D97-AF65-F5344CB8AC3E}">
        <p14:creationId xmlns:p14="http://schemas.microsoft.com/office/powerpoint/2010/main" val="31930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008" y="365125"/>
            <a:ext cx="11068792" cy="1325563"/>
          </a:xfrm>
        </p:spPr>
        <p:txBody>
          <a:bodyPr>
            <a:noAutofit/>
          </a:bodyPr>
          <a:lstStyle/>
          <a:p>
            <a:r>
              <a:rPr lang="en-US" sz="2800" b="1" dirty="0"/>
              <a:t>Medullary breast cancer</a:t>
            </a:r>
            <a:r>
              <a:rPr lang="en-US" sz="2800" b="1" dirty="0" smtClean="0"/>
              <a:t> - </a:t>
            </a:r>
            <a:r>
              <a:rPr lang="en-US" sz="2800" dirty="0"/>
              <a:t>Microscopic (histologic) 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Well circumscribed pushing border </a:t>
            </a:r>
          </a:p>
          <a:p>
            <a:r>
              <a:rPr lang="en-US" dirty="0"/>
              <a:t>Cells in syncytial growth pattern with no glandular structures </a:t>
            </a:r>
          </a:p>
          <a:p>
            <a:r>
              <a:rPr lang="en-US" dirty="0"/>
              <a:t>High histologic grade, high grade nuclei with prominent nucleoli </a:t>
            </a:r>
          </a:p>
          <a:p>
            <a:r>
              <a:rPr lang="en-US" dirty="0"/>
              <a:t>Prominent tumor infiltrating lymphocyte infiltrate </a:t>
            </a:r>
          </a:p>
        </p:txBody>
      </p:sp>
      <p:sp>
        <p:nvSpPr>
          <p:cNvPr id="7" name="Rectangle 6"/>
          <p:cNvSpPr/>
          <p:nvPr/>
        </p:nvSpPr>
        <p:spPr>
          <a:xfrm>
            <a:off x="6541646" y="5627745"/>
            <a:ext cx="53187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Medullary </a:t>
            </a:r>
            <a:r>
              <a:rPr lang="en-US" sz="1600" dirty="0"/>
              <a:t>pattern of invasive breast carcinoma is a histological pattern with circumscribed pushing border / margin.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0373" b="16051"/>
          <a:stretch/>
        </p:blipFill>
        <p:spPr>
          <a:xfrm>
            <a:off x="6878996" y="1994446"/>
            <a:ext cx="4644081" cy="332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2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Medullary breast </a:t>
            </a:r>
            <a:r>
              <a:rPr lang="en-US" sz="3600" b="1" dirty="0" smtClean="0"/>
              <a:t>cancer </a:t>
            </a:r>
            <a:r>
              <a:rPr lang="en-US" sz="4000" b="1" dirty="0" smtClean="0"/>
              <a:t>- </a:t>
            </a:r>
            <a:r>
              <a:rPr lang="en-US" sz="4000" dirty="0"/>
              <a:t>Cytology description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Hypercellular</a:t>
            </a:r>
            <a:r>
              <a:rPr lang="en-US" dirty="0"/>
              <a:t> specimen </a:t>
            </a:r>
          </a:p>
          <a:p>
            <a:r>
              <a:rPr lang="en-US" dirty="0"/>
              <a:t>Numerous isolated cells and loose clusters </a:t>
            </a:r>
          </a:p>
          <a:p>
            <a:r>
              <a:rPr lang="en-US" dirty="0"/>
              <a:t>Markedly enlarged, vesicular nuclei </a:t>
            </a:r>
          </a:p>
          <a:p>
            <a:r>
              <a:rPr lang="en-US" dirty="0"/>
              <a:t>Prominent, often irregular </a:t>
            </a:r>
            <a:r>
              <a:rPr lang="en-US" dirty="0" err="1"/>
              <a:t>macronucleolus</a:t>
            </a:r>
            <a:r>
              <a:rPr lang="en-US" dirty="0"/>
              <a:t> </a:t>
            </a:r>
          </a:p>
          <a:p>
            <a:r>
              <a:rPr lang="en-US" dirty="0"/>
              <a:t>Many lymphocytes and some plasma cells </a:t>
            </a:r>
          </a:p>
        </p:txBody>
      </p:sp>
    </p:spTree>
    <p:extLst>
      <p:ext uri="{BB962C8B-B14F-4D97-AF65-F5344CB8AC3E}">
        <p14:creationId xmlns:p14="http://schemas.microsoft.com/office/powerpoint/2010/main" val="188334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Medullary breast </a:t>
            </a:r>
            <a:r>
              <a:rPr lang="en-US" sz="3600" b="1" dirty="0" smtClean="0"/>
              <a:t>cancer </a:t>
            </a:r>
            <a:r>
              <a:rPr lang="en-US" sz="3600" b="1" dirty="0"/>
              <a:t>- </a:t>
            </a:r>
            <a:r>
              <a:rPr lang="en-US" sz="3600" dirty="0" err="1"/>
              <a:t>Immunohistochemical</a:t>
            </a:r>
            <a:r>
              <a:rPr lang="en-US" sz="3600" dirty="0"/>
              <a:t> staining</a:t>
            </a: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Positive </a:t>
            </a:r>
            <a:r>
              <a:rPr lang="en-US" b="1" dirty="0" smtClean="0">
                <a:solidFill>
                  <a:srgbClr val="FF0000"/>
                </a:solidFill>
              </a:rPr>
              <a:t>stains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Variably expresses basal markers such as </a:t>
            </a:r>
            <a:r>
              <a:rPr lang="en-US" dirty="0">
                <a:hlinkClick r:id="rId2"/>
              </a:rPr>
              <a:t>CK5/6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CK14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EGFR (HER1)</a:t>
            </a:r>
            <a:r>
              <a:rPr lang="en-US" dirty="0"/>
              <a:t> and </a:t>
            </a:r>
            <a:r>
              <a:rPr lang="en-US" dirty="0">
                <a:hlinkClick r:id="rId5"/>
              </a:rPr>
              <a:t>p53</a:t>
            </a:r>
            <a:r>
              <a:rPr lang="en-US" dirty="0"/>
              <a:t> </a:t>
            </a:r>
          </a:p>
          <a:p>
            <a:r>
              <a:rPr lang="en-US" dirty="0"/>
              <a:t>Higher rate of </a:t>
            </a:r>
            <a:r>
              <a:rPr lang="en-US" dirty="0">
                <a:hlinkClick r:id="rId6"/>
              </a:rPr>
              <a:t>PDL1</a:t>
            </a:r>
            <a:r>
              <a:rPr lang="en-US" dirty="0"/>
              <a:t> expression (83.1%) as compared to other </a:t>
            </a:r>
            <a:r>
              <a:rPr lang="en-US" dirty="0">
                <a:hlinkClick r:id="rId7"/>
              </a:rPr>
              <a:t>triple negative breast cancers</a:t>
            </a:r>
            <a:r>
              <a:rPr lang="en-US" dirty="0"/>
              <a:t> (</a:t>
            </a:r>
            <a:r>
              <a:rPr lang="en-US" dirty="0" err="1">
                <a:hlinkClick r:id="rId8"/>
              </a:rPr>
              <a:t>Eur</a:t>
            </a:r>
            <a:r>
              <a:rPr lang="en-US" dirty="0">
                <a:hlinkClick r:id="rId8"/>
              </a:rPr>
              <a:t> J Breast Health 2019;15:235</a:t>
            </a:r>
            <a:r>
              <a:rPr lang="en-US" dirty="0"/>
              <a:t>) 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Negative </a:t>
            </a:r>
            <a:r>
              <a:rPr lang="en-US" b="1" dirty="0" smtClean="0">
                <a:solidFill>
                  <a:srgbClr val="FF0000"/>
                </a:solidFill>
              </a:rPr>
              <a:t>stains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Most often negative for hormone receptors (</a:t>
            </a:r>
            <a:r>
              <a:rPr lang="en-US" dirty="0">
                <a:hlinkClick r:id="rId9"/>
              </a:rPr>
              <a:t>ER</a:t>
            </a:r>
            <a:r>
              <a:rPr lang="en-US" dirty="0"/>
              <a:t> and </a:t>
            </a:r>
            <a:r>
              <a:rPr lang="en-US" dirty="0">
                <a:hlinkClick r:id="rId10"/>
              </a:rPr>
              <a:t>PR</a:t>
            </a:r>
            <a:r>
              <a:rPr lang="en-US" dirty="0"/>
              <a:t>) and </a:t>
            </a:r>
            <a:r>
              <a:rPr lang="en-US" dirty="0">
                <a:hlinkClick r:id="rId11"/>
              </a:rPr>
              <a:t>HER2</a:t>
            </a:r>
            <a:r>
              <a:rPr lang="en-US" dirty="0"/>
              <a:t> (</a:t>
            </a:r>
            <a:r>
              <a:rPr lang="en-US" dirty="0">
                <a:hlinkClick r:id="rId7"/>
              </a:rPr>
              <a:t>triple negative breast cancer</a:t>
            </a:r>
            <a:r>
              <a:rPr lang="en-US" dirty="0"/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1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757" y="365125"/>
            <a:ext cx="11661569" cy="1325563"/>
          </a:xfrm>
        </p:spPr>
        <p:txBody>
          <a:bodyPr>
            <a:noAutofit/>
          </a:bodyPr>
          <a:lstStyle/>
          <a:p>
            <a:r>
              <a:rPr lang="en-US" sz="2800" b="1" dirty="0"/>
              <a:t>Medullary breast cancer</a:t>
            </a:r>
            <a:r>
              <a:rPr lang="en-US" sz="2800" b="1" dirty="0" smtClean="0"/>
              <a:t>- </a:t>
            </a:r>
            <a:r>
              <a:rPr lang="en-US" sz="2800" dirty="0" smtClean="0"/>
              <a:t>Molecular/</a:t>
            </a:r>
            <a:r>
              <a:rPr lang="en-US" sz="2800" dirty="0" err="1" smtClean="0"/>
              <a:t>cytogenetics</a:t>
            </a:r>
            <a:r>
              <a:rPr lang="en-US" sz="2800" dirty="0" smtClean="0"/>
              <a:t> </a:t>
            </a:r>
            <a:r>
              <a:rPr lang="en-US" sz="2800" dirty="0"/>
              <a:t>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Genomic instability is common </a:t>
            </a:r>
          </a:p>
          <a:p>
            <a:r>
              <a:rPr lang="en-US" dirty="0"/>
              <a:t>Majority of these tumors fall within the basal-like molecular profile </a:t>
            </a:r>
          </a:p>
          <a:p>
            <a:r>
              <a:rPr lang="en-US" dirty="0"/>
              <a:t>Approximately 15% of tumors in </a:t>
            </a:r>
            <a:r>
              <a:rPr lang="en-US" i="1" dirty="0"/>
              <a:t>BRCA1</a:t>
            </a:r>
            <a:r>
              <a:rPr lang="en-US" dirty="0"/>
              <a:t> mutation carriers are classified as invasive breast carcinoma with medullary pattern </a:t>
            </a: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J </a:t>
            </a:r>
            <a:r>
              <a:rPr lang="en-US" sz="2000" dirty="0" err="1">
                <a:hlinkClick r:id="rId2"/>
              </a:rPr>
              <a:t>Natl</a:t>
            </a:r>
            <a:r>
              <a:rPr lang="en-US" sz="2000" dirty="0">
                <a:hlinkClick r:id="rId2"/>
              </a:rPr>
              <a:t> Cancer </a:t>
            </a:r>
            <a:r>
              <a:rPr lang="en-US" sz="2000" dirty="0" err="1">
                <a:hlinkClick r:id="rId2"/>
              </a:rPr>
              <a:t>Inst</a:t>
            </a:r>
            <a:r>
              <a:rPr lang="en-US" sz="2000" dirty="0">
                <a:hlinkClick r:id="rId2"/>
              </a:rPr>
              <a:t> 1998;90:1138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66690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Definition / general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Most </a:t>
            </a:r>
            <a:r>
              <a:rPr lang="en-US" dirty="0"/>
              <a:t>common type of invasive breast carcinoma (75 - 80%) </a:t>
            </a:r>
          </a:p>
          <a:p>
            <a:r>
              <a:rPr lang="en-US" dirty="0"/>
              <a:t>Invasive carcinoma with evidence of mammary epithelial origin either by morphology or immunohistochemistry </a:t>
            </a:r>
          </a:p>
          <a:p>
            <a:r>
              <a:rPr lang="en-US" dirty="0"/>
              <a:t>Diagnosis of exclusion, lacks the histologic features to classify morphologically as a special subtype of breast cancer </a:t>
            </a:r>
          </a:p>
          <a:p>
            <a:r>
              <a:rPr lang="en-US" dirty="0"/>
              <a:t>Arises from epithelial (progenitor / stem) cells at the terminal duct lobular unit (as do lobular and other types of breast carcinoma) </a:t>
            </a:r>
          </a:p>
          <a:p>
            <a:r>
              <a:rPr lang="en-US" dirty="0"/>
              <a:t>Although the ductal and lobular nomenclature does not reflect the </a:t>
            </a:r>
            <a:r>
              <a:rPr lang="en-US" dirty="0" err="1"/>
              <a:t>histogenesis</a:t>
            </a:r>
            <a:r>
              <a:rPr lang="en-US" dirty="0"/>
              <a:t> of these tumor types, this terminology remains in common use </a:t>
            </a:r>
          </a:p>
          <a:p>
            <a:r>
              <a:rPr lang="en-US" dirty="0"/>
              <a:t>Patient age, tumor stage, lymph node status, histologic grade, clinical biomarker profile and gene expression signature are important prognostic factors </a:t>
            </a:r>
          </a:p>
          <a:p>
            <a:r>
              <a:rPr lang="en-US" dirty="0"/>
              <a:t>Treated with surgical excision, with or without radiotherapy, systemic chemotherapy or targeted therapies </a:t>
            </a:r>
          </a:p>
          <a:p>
            <a:r>
              <a:rPr lang="en-US" dirty="0"/>
              <a:t>ASCO / CAP guidelines require assessment by standard breast biomarkers (estrogen and progesterone </a:t>
            </a:r>
            <a:r>
              <a:rPr lang="en-US" dirty="0" err="1"/>
              <a:t>recepto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2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Medullary breast </a:t>
            </a:r>
            <a:r>
              <a:rPr lang="en-US" sz="3600" b="1" dirty="0" smtClean="0"/>
              <a:t>cancer </a:t>
            </a:r>
            <a:r>
              <a:rPr lang="en-US" sz="4000" b="1" dirty="0" smtClean="0"/>
              <a:t>- </a:t>
            </a:r>
            <a:r>
              <a:rPr lang="en-US" sz="4000" dirty="0"/>
              <a:t>Prognostic factors</a:t>
            </a:r>
            <a:r>
              <a:rPr lang="en-US" dirty="0"/>
              <a:t/>
            </a:r>
            <a:br>
              <a:rPr lang="en-US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Prognostic factors identical to invasive breast carcinoma of no special type: patient age, tumor histological grade, tumor stage, </a:t>
            </a:r>
            <a:r>
              <a:rPr lang="en-US" dirty="0" err="1"/>
              <a:t>lymphovascular</a:t>
            </a:r>
            <a:r>
              <a:rPr lang="en-US" dirty="0"/>
              <a:t> invasion, ER, PR and HER2 status, molecular subtype </a:t>
            </a:r>
          </a:p>
          <a:p>
            <a:r>
              <a:rPr lang="en-US" dirty="0"/>
              <a:t>Additional prognostic factors: </a:t>
            </a:r>
          </a:p>
          <a:p>
            <a:pPr lvl="1"/>
            <a:r>
              <a:rPr lang="en-US" dirty="0">
                <a:hlinkClick r:id="rId2"/>
              </a:rPr>
              <a:t>Triple negative breast cancers</a:t>
            </a:r>
            <a:r>
              <a:rPr lang="en-US" dirty="0"/>
              <a:t> have more unfavorable prognosis then </a:t>
            </a:r>
            <a:r>
              <a:rPr lang="en-US" dirty="0" err="1"/>
              <a:t>nontriple</a:t>
            </a:r>
            <a:r>
              <a:rPr lang="en-US" dirty="0"/>
              <a:t> negative breast cancer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JAMA </a:t>
            </a:r>
            <a:r>
              <a:rPr lang="en-US" sz="2000" dirty="0" err="1">
                <a:hlinkClick r:id="rId3"/>
              </a:rPr>
              <a:t>Netw</a:t>
            </a:r>
            <a:r>
              <a:rPr lang="en-US" sz="2000" dirty="0">
                <a:hlinkClick r:id="rId3"/>
              </a:rPr>
              <a:t> Open 2021;4:e214123</a:t>
            </a:r>
            <a:r>
              <a:rPr lang="en-US" sz="2000" dirty="0"/>
              <a:t>) </a:t>
            </a:r>
          </a:p>
          <a:p>
            <a:pPr lvl="1"/>
            <a:r>
              <a:rPr lang="en-US" dirty="0"/>
              <a:t>Similar prognosis to stage matched grade 3 ductal carcinoma with prominent inflammation </a:t>
            </a:r>
          </a:p>
          <a:p>
            <a:pPr lvl="1"/>
            <a:r>
              <a:rPr lang="en-US" dirty="0"/>
              <a:t>Better prognosis than grade 3 ductal carcinoma without prominent inflammation </a:t>
            </a:r>
            <a:r>
              <a:rPr lang="en-US" sz="2000" dirty="0"/>
              <a:t>(</a:t>
            </a:r>
            <a:r>
              <a:rPr lang="en-US" sz="2000" dirty="0" err="1">
                <a:hlinkClick r:id="rId4"/>
              </a:rPr>
              <a:t>Eur</a:t>
            </a:r>
            <a:r>
              <a:rPr lang="en-US" sz="2000" dirty="0">
                <a:hlinkClick r:id="rId4"/>
              </a:rPr>
              <a:t> J Cancer 2009;45:1780</a:t>
            </a:r>
            <a:r>
              <a:rPr lang="en-US" sz="2000" dirty="0"/>
              <a:t>) </a:t>
            </a:r>
          </a:p>
          <a:p>
            <a:pPr lvl="1"/>
            <a:r>
              <a:rPr lang="en-US" dirty="0"/>
              <a:t>Tumor infiltrating lymphocytes have been shown to be of prognostic value </a:t>
            </a:r>
            <a:r>
              <a:rPr lang="en-US" sz="2000" dirty="0"/>
              <a:t>(</a:t>
            </a:r>
            <a:r>
              <a:rPr lang="en-US" sz="2000" dirty="0">
                <a:hlinkClick r:id="rId5"/>
              </a:rPr>
              <a:t>Ann </a:t>
            </a:r>
            <a:r>
              <a:rPr lang="en-US" sz="2000" dirty="0" err="1">
                <a:hlinkClick r:id="rId5"/>
              </a:rPr>
              <a:t>Oncol</a:t>
            </a:r>
            <a:r>
              <a:rPr lang="en-US" sz="2000" dirty="0">
                <a:hlinkClick r:id="rId5"/>
              </a:rPr>
              <a:t> 2015;26:259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2532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b="1" dirty="0"/>
              <a:t>Medullary breast </a:t>
            </a:r>
            <a:r>
              <a:rPr lang="en-US" sz="3200" b="1" dirty="0" smtClean="0"/>
              <a:t>cancer - </a:t>
            </a:r>
            <a:r>
              <a:rPr lang="en-US" sz="3200" dirty="0"/>
              <a:t>Sample pathology report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Breast, right, segmental mastectomy: Invasive breast carcinoma of no special type with medullary pattern (see synoptic report) </a:t>
            </a:r>
          </a:p>
          <a:p>
            <a:r>
              <a:rPr lang="en-US" dirty="0"/>
              <a:t>Carcinoma contains 90% stromal tumor infiltrating lymphocytes </a:t>
            </a:r>
          </a:p>
        </p:txBody>
      </p:sp>
    </p:spTree>
    <p:extLst>
      <p:ext uri="{BB962C8B-B14F-4D97-AF65-F5344CB8AC3E}">
        <p14:creationId xmlns:p14="http://schemas.microsoft.com/office/powerpoint/2010/main" val="406976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910" y="30271"/>
            <a:ext cx="239547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Summary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46" y="64390"/>
            <a:ext cx="9767059" cy="6675120"/>
          </a:xfrm>
        </p:spPr>
      </p:pic>
    </p:spTree>
    <p:extLst>
      <p:ext uri="{BB962C8B-B14F-4D97-AF65-F5344CB8AC3E}">
        <p14:creationId xmlns:p14="http://schemas.microsoft.com/office/powerpoint/2010/main" val="207979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104267"/>
            <a:ext cx="9144000" cy="1655762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Ass. Prof. Milena </a:t>
            </a:r>
            <a:r>
              <a:rPr lang="en-US" b="1" dirty="0" err="1" smtClean="0">
                <a:solidFill>
                  <a:srgbClr val="002060"/>
                </a:solidFill>
              </a:rPr>
              <a:t>Vuletic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631576" y="181019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5200" b="1" spc="-40" dirty="0" smtClean="0">
                <a:solidFill>
                  <a:srgbClr val="002060"/>
                </a:solidFill>
                <a:latin typeface="Times New Roman"/>
                <a:cs typeface="Times New Roman"/>
              </a:rPr>
              <a:t>Surgical Pathology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/>
            </a:r>
            <a:b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sr-Latn-R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o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f</a:t>
            </a:r>
            <a:r>
              <a:rPr lang="sr-Latn-R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Tumors of the </a:t>
            </a:r>
            <a:r>
              <a:rPr lang="en-US" sz="5200" b="1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Lymphoreticular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and </a:t>
            </a:r>
            <a:r>
              <a:rPr lang="en-US" sz="5200" b="1" dirty="0" err="1" smtClean="0">
                <a:solidFill>
                  <a:srgbClr val="002060"/>
                </a:solidFill>
                <a:latin typeface="Times New Roman"/>
                <a:cs typeface="Times New Roman"/>
              </a:rPr>
              <a:t>Heamotopoetic</a:t>
            </a:r>
            <a:r>
              <a:rPr lang="en-US" sz="52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System, Spleen and Thymus</a:t>
            </a:r>
            <a:endParaRPr lang="en-US" sz="5200" b="1" dirty="0">
              <a:solidFill>
                <a:srgbClr val="00206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686800" y="5683705"/>
            <a:ext cx="3505200" cy="972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Prof.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Milica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Mijović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01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r>
              <a:rPr lang="en-US" dirty="0"/>
              <a:t>Highly aggressive neoplasm of precursor lymphoid (blast) cells </a:t>
            </a:r>
          </a:p>
          <a:p>
            <a:r>
              <a:rPr lang="en-US" dirty="0"/>
              <a:t>2 main subtypes based on lymphoid lineage </a:t>
            </a:r>
          </a:p>
          <a:p>
            <a:pPr lvl="1"/>
            <a:r>
              <a:rPr lang="en-US" dirty="0"/>
              <a:t>B lymphoblastic leukemia / lymphoma (B-ALL / LBL) </a:t>
            </a:r>
          </a:p>
          <a:p>
            <a:pPr lvl="1"/>
            <a:r>
              <a:rPr lang="en-US" dirty="0"/>
              <a:t>T lymphoblastic leukemia / lymphoma (T-ALL / LBL)</a:t>
            </a:r>
          </a:p>
        </p:txBody>
      </p:sp>
    </p:spTree>
    <p:extLst>
      <p:ext uri="{BB962C8B-B14F-4D97-AF65-F5344CB8AC3E}">
        <p14:creationId xmlns:p14="http://schemas.microsoft.com/office/powerpoint/2010/main" val="37249532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r>
              <a:rPr lang="en-US" dirty="0"/>
              <a:t>Characterized by neoplastic proliferation of clonal precursor B cells or T cells that typically have </a:t>
            </a:r>
            <a:r>
              <a:rPr lang="en-US" dirty="0" err="1"/>
              <a:t>blastic</a:t>
            </a:r>
            <a:r>
              <a:rPr lang="en-US" dirty="0"/>
              <a:t> </a:t>
            </a:r>
            <a:r>
              <a:rPr lang="en-US" dirty="0" err="1"/>
              <a:t>cytomorphology</a:t>
            </a:r>
            <a:r>
              <a:rPr lang="en-US" dirty="0"/>
              <a:t> </a:t>
            </a:r>
          </a:p>
          <a:p>
            <a:r>
              <a:rPr lang="en-US" dirty="0"/>
              <a:t>Lymphoblastic lymphoma generally refers to tissue mass lesion, while leukemia refers to bone marrow or blood involvement </a:t>
            </a:r>
          </a:p>
          <a:p>
            <a:r>
              <a:rPr lang="en-US" dirty="0"/>
              <a:t>B-ALL / LBL has a better prognosis in children than in adults </a:t>
            </a:r>
          </a:p>
          <a:p>
            <a:r>
              <a:rPr lang="en-US" dirty="0"/>
              <a:t>Childhood B lineage ALL / LBL has a better prognosis than childhood T lineage ALL / LBL </a:t>
            </a:r>
          </a:p>
          <a:p>
            <a:r>
              <a:rPr lang="en-US" dirty="0"/>
              <a:t>Immature cell markers, such as CD34 and </a:t>
            </a:r>
            <a:r>
              <a:rPr lang="en-US" dirty="0" err="1"/>
              <a:t>TdT</a:t>
            </a:r>
            <a:r>
              <a:rPr lang="en-US" dirty="0"/>
              <a:t>, can help to differentiate </a:t>
            </a:r>
            <a:r>
              <a:rPr lang="en-US" dirty="0" err="1"/>
              <a:t>lymphoblasts</a:t>
            </a:r>
            <a:r>
              <a:rPr lang="en-US" dirty="0"/>
              <a:t> from </a:t>
            </a:r>
            <a:r>
              <a:rPr lang="en-US" dirty="0" err="1"/>
              <a:t>Burkitt</a:t>
            </a:r>
            <a:r>
              <a:rPr lang="en-US" dirty="0"/>
              <a:t> lymphoma which, is considered a mature high grade B cell lymphoma that mimics lymphoblastic lymphoma / leukemia </a:t>
            </a:r>
          </a:p>
        </p:txBody>
      </p:sp>
    </p:spTree>
    <p:extLst>
      <p:ext uri="{BB962C8B-B14F-4D97-AF65-F5344CB8AC3E}">
        <p14:creationId xmlns:p14="http://schemas.microsoft.com/office/powerpoint/2010/main" val="19683618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r>
              <a:rPr lang="en-US" dirty="0"/>
              <a:t>Lymphoblastic leukemia / lymphoma </a:t>
            </a:r>
          </a:p>
          <a:p>
            <a:r>
              <a:rPr lang="en-US" dirty="0"/>
              <a:t>Acute lymphoblastic leukemia (ALL) </a:t>
            </a:r>
          </a:p>
          <a:p>
            <a:r>
              <a:rPr lang="en-US" dirty="0"/>
              <a:t>Precursor B cell lymphoblastic leukemia / lymphoma or precursor T lymphoblastic leukemia / lymphoma </a:t>
            </a:r>
          </a:p>
          <a:p>
            <a:r>
              <a:rPr lang="en-US" dirty="0"/>
              <a:t>Separation of lymphoblastic </a:t>
            </a:r>
            <a:r>
              <a:rPr lang="en-US" dirty="0" err="1"/>
              <a:t>leukemias</a:t>
            </a:r>
            <a:r>
              <a:rPr lang="en-US" dirty="0"/>
              <a:t> and lymphomas based on a measure of disease burden / stage </a:t>
            </a:r>
          </a:p>
          <a:p>
            <a:pPr lvl="1"/>
            <a:r>
              <a:rPr lang="en-US" dirty="0"/>
              <a:t>Cases with tissue involvement + replacement of &lt; 25% marrow involvement by lymphoid blasts = lymphoblastic lymphoma (LBL) </a:t>
            </a:r>
          </a:p>
          <a:p>
            <a:pPr lvl="1"/>
            <a:r>
              <a:rPr lang="en-US" dirty="0"/>
              <a:t>Cases with ≥ 25% marrow involvement = lymphoblastic leukemia </a:t>
            </a:r>
          </a:p>
        </p:txBody>
      </p:sp>
    </p:spTree>
    <p:extLst>
      <p:ext uri="{BB962C8B-B14F-4D97-AF65-F5344CB8AC3E}">
        <p14:creationId xmlns:p14="http://schemas.microsoft.com/office/powerpoint/2010/main" val="143087873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r>
              <a:rPr lang="en-US" dirty="0"/>
              <a:t>Estimated annual incidence in the United States approximately 1.6 cases per 100,000 population (</a:t>
            </a:r>
            <a:r>
              <a:rPr lang="en-US" dirty="0">
                <a:hlinkClick r:id="rId2"/>
              </a:rPr>
              <a:t>Blood Cancer J 2017;7:e577</a:t>
            </a:r>
            <a:r>
              <a:rPr lang="en-US" dirty="0"/>
              <a:t>) </a:t>
            </a:r>
          </a:p>
          <a:p>
            <a:r>
              <a:rPr lang="en-US" dirty="0"/>
              <a:t>Approximately 75 - 80% of ALL / LBL occurs in children, while the remainder occurs as aggressive disease in adults (</a:t>
            </a:r>
            <a:r>
              <a:rPr lang="en-US" dirty="0">
                <a:hlinkClick r:id="rId3"/>
              </a:rPr>
              <a:t>J </a:t>
            </a:r>
            <a:r>
              <a:rPr lang="en-US" dirty="0" err="1">
                <a:hlinkClick r:id="rId3"/>
              </a:rPr>
              <a:t>Natl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Compr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Canc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Netw</a:t>
            </a:r>
            <a:r>
              <a:rPr lang="en-US" dirty="0">
                <a:hlinkClick r:id="rId3"/>
              </a:rPr>
              <a:t> 2015;13:1240</a:t>
            </a:r>
            <a:r>
              <a:rPr lang="en-US" dirty="0"/>
              <a:t>) </a:t>
            </a:r>
          </a:p>
          <a:p>
            <a:r>
              <a:rPr lang="en-US" dirty="0"/>
              <a:t>Among LBL, T cell &gt; B cell phenotype (~90% versus 10%) (</a:t>
            </a:r>
            <a:r>
              <a:rPr lang="en-US" dirty="0" err="1">
                <a:hlinkClick r:id="rId4"/>
              </a:rPr>
              <a:t>Swerdlow</a:t>
            </a:r>
            <a:r>
              <a:rPr lang="en-US" dirty="0">
                <a:hlinkClick r:id="rId4"/>
              </a:rPr>
              <a:t>: WHO Classification of Tumors of </a:t>
            </a:r>
            <a:r>
              <a:rPr lang="en-US" dirty="0" err="1">
                <a:hlinkClick r:id="rId4"/>
              </a:rPr>
              <a:t>Haematopoietic</a:t>
            </a:r>
            <a:r>
              <a:rPr lang="en-US" dirty="0">
                <a:hlinkClick r:id="rId4"/>
              </a:rPr>
              <a:t> and Lymphoid Tissues (Medicine), 4th Edition, 2017</a:t>
            </a:r>
            <a:r>
              <a:rPr lang="en-US" dirty="0"/>
              <a:t>) </a:t>
            </a:r>
          </a:p>
          <a:p>
            <a:r>
              <a:rPr lang="en-US" dirty="0"/>
              <a:t>Among ALL, B cell &gt; T cell phenotype </a:t>
            </a:r>
          </a:p>
          <a:p>
            <a:pPr lvl="1"/>
            <a:r>
              <a:rPr lang="en-US" dirty="0"/>
              <a:t>Children: 85% versus 15% </a:t>
            </a:r>
          </a:p>
          <a:p>
            <a:pPr lvl="1"/>
            <a:r>
              <a:rPr lang="en-US" dirty="0"/>
              <a:t>Adults: 75% versus 25% </a:t>
            </a:r>
          </a:p>
          <a:p>
            <a:r>
              <a:rPr lang="en-US" dirty="0"/>
              <a:t>T-ALL / LBL: </a:t>
            </a:r>
          </a:p>
          <a:p>
            <a:pPr lvl="1"/>
            <a:r>
              <a:rPr lang="en-US" dirty="0"/>
              <a:t>More common in adolescents than children </a:t>
            </a:r>
          </a:p>
          <a:p>
            <a:pPr lvl="1"/>
            <a:r>
              <a:rPr lang="en-US" dirty="0"/>
              <a:t>M:F = 2.2:1 </a:t>
            </a:r>
          </a:p>
          <a:p>
            <a:r>
              <a:rPr lang="en-US" dirty="0"/>
              <a:t>B-ALL / LBL: </a:t>
            </a:r>
          </a:p>
          <a:p>
            <a:pPr lvl="1"/>
            <a:r>
              <a:rPr lang="en-US" dirty="0"/>
              <a:t>Bimodal age distribution with highest peak in children &lt; 6 years old </a:t>
            </a:r>
          </a:p>
          <a:p>
            <a:pPr lvl="1"/>
            <a:r>
              <a:rPr lang="en-US" dirty="0"/>
              <a:t>Second lower incidence peak in adults &gt; 65 years old (</a:t>
            </a:r>
            <a:r>
              <a:rPr lang="en-US" dirty="0" err="1">
                <a:hlinkClick r:id="rId5"/>
              </a:rPr>
              <a:t>Eur</a:t>
            </a:r>
            <a:r>
              <a:rPr lang="en-US" dirty="0">
                <a:hlinkClick r:id="rId5"/>
              </a:rPr>
              <a:t> J Cancer Care (</a:t>
            </a:r>
            <a:r>
              <a:rPr lang="en-US" dirty="0" err="1">
                <a:hlinkClick r:id="rId5"/>
              </a:rPr>
              <a:t>Engl</a:t>
            </a:r>
            <a:r>
              <a:rPr lang="en-US" dirty="0">
                <a:hlinkClick r:id="rId5"/>
              </a:rPr>
              <a:t>) 2005;14:53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Slight male predominance, M:F = 1.2 - 1.8:1</a:t>
            </a:r>
          </a:p>
        </p:txBody>
      </p:sp>
    </p:spTree>
    <p:extLst>
      <p:ext uri="{BB962C8B-B14F-4D97-AF65-F5344CB8AC3E}">
        <p14:creationId xmlns:p14="http://schemas.microsoft.com/office/powerpoint/2010/main" val="11883770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Bone marrow, peripheral blood or nodal involvement </a:t>
            </a:r>
          </a:p>
          <a:p>
            <a:pPr lvl="1"/>
            <a:r>
              <a:rPr lang="en-US" dirty="0"/>
              <a:t>Anterior mediastinum </a:t>
            </a:r>
          </a:p>
          <a:p>
            <a:pPr lvl="2"/>
            <a:r>
              <a:rPr lang="en-US" dirty="0"/>
              <a:t>Particularly T-LBL </a:t>
            </a:r>
          </a:p>
          <a:p>
            <a:pPr lvl="2"/>
            <a:r>
              <a:rPr lang="en-US" dirty="0"/>
              <a:t>Compromised cardiac function and superior vena cava syndrome may result</a:t>
            </a:r>
          </a:p>
          <a:p>
            <a:pPr lvl="1"/>
            <a:r>
              <a:rPr lang="en-US" dirty="0"/>
              <a:t>Less frequent sites involved </a:t>
            </a:r>
          </a:p>
          <a:p>
            <a:pPr lvl="2"/>
            <a:r>
              <a:rPr lang="en-US" dirty="0"/>
              <a:t>Skin </a:t>
            </a:r>
          </a:p>
          <a:p>
            <a:pPr lvl="2"/>
            <a:r>
              <a:rPr lang="en-US" dirty="0"/>
              <a:t>Soft tissues </a:t>
            </a:r>
          </a:p>
          <a:p>
            <a:pPr lvl="2"/>
            <a:r>
              <a:rPr lang="en-US" dirty="0"/>
              <a:t>Central nervous system</a:t>
            </a:r>
          </a:p>
          <a:p>
            <a:r>
              <a:rPr lang="en-US" b="1" dirty="0">
                <a:solidFill>
                  <a:srgbClr val="FF0000"/>
                </a:solidFill>
              </a:rPr>
              <a:t>Pathophysiology</a:t>
            </a:r>
          </a:p>
          <a:p>
            <a:pPr lvl="1"/>
            <a:r>
              <a:rPr lang="en-US" dirty="0"/>
              <a:t>Clonal proliferation of precursor B cells in the bone marrow </a:t>
            </a:r>
          </a:p>
          <a:p>
            <a:pPr lvl="1"/>
            <a:r>
              <a:rPr lang="en-US" dirty="0"/>
              <a:t>Clonal proliferation of precursor T cells in the thymus (</a:t>
            </a:r>
            <a:r>
              <a:rPr lang="en-US" dirty="0" err="1"/>
              <a:t>thymocytes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Specific sequential pathologic mechanisms that follow appear to be variable, based on the varying genetic aberrations identified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2223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Etiology</a:t>
            </a:r>
          </a:p>
          <a:p>
            <a:r>
              <a:rPr lang="en-US" dirty="0"/>
              <a:t>Idiopathic and likely multifactorial </a:t>
            </a:r>
          </a:p>
          <a:p>
            <a:r>
              <a:rPr lang="en-US" dirty="0"/>
              <a:t>Chromosomal aberrations with gene mutations and rearrangements commonly cited </a:t>
            </a:r>
          </a:p>
          <a:p>
            <a:r>
              <a:rPr lang="en-US" dirty="0"/>
              <a:t>Specific risk factors seen in a minority of patients: </a:t>
            </a:r>
          </a:p>
          <a:p>
            <a:pPr lvl="1"/>
            <a:r>
              <a:rPr lang="en-US" dirty="0"/>
              <a:t>Prenatal radiation exposure (</a:t>
            </a:r>
            <a:r>
              <a:rPr lang="en-US" dirty="0" err="1"/>
              <a:t>Xradiation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Postnatal exposure to high doses of radiation (e.g. therapeutic radiation was previously used for </a:t>
            </a:r>
            <a:r>
              <a:rPr lang="en-US" dirty="0" err="1"/>
              <a:t>tinea</a:t>
            </a:r>
            <a:r>
              <a:rPr lang="en-US" dirty="0"/>
              <a:t> </a:t>
            </a:r>
            <a:r>
              <a:rPr lang="en-US" dirty="0" err="1"/>
              <a:t>capitis</a:t>
            </a:r>
            <a:r>
              <a:rPr lang="en-US" dirty="0"/>
              <a:t> and thymus enlargement) </a:t>
            </a:r>
          </a:p>
          <a:p>
            <a:pPr lvl="1"/>
            <a:r>
              <a:rPr lang="en-US" dirty="0"/>
              <a:t>Genetic conditions, such as Down syndrome, neurofibromatosis and ataxia telangiectasia </a:t>
            </a:r>
          </a:p>
          <a:p>
            <a:pPr lvl="1"/>
            <a:r>
              <a:rPr lang="en-US" dirty="0"/>
              <a:t>Inherited genetic polymorphisms </a:t>
            </a:r>
          </a:p>
        </p:txBody>
      </p:sp>
    </p:spTree>
    <p:extLst>
      <p:ext uri="{BB962C8B-B14F-4D97-AF65-F5344CB8AC3E}">
        <p14:creationId xmlns:p14="http://schemas.microsoft.com/office/powerpoint/2010/main" val="1660757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Large and </a:t>
            </a:r>
            <a:r>
              <a:rPr lang="en-US" dirty="0" err="1"/>
              <a:t>heterogenous</a:t>
            </a:r>
            <a:r>
              <a:rPr lang="en-US" dirty="0"/>
              <a:t> group of tumors that lack features diagnostic of special types </a:t>
            </a:r>
          </a:p>
          <a:p>
            <a:pPr lvl="1"/>
            <a:r>
              <a:rPr lang="en-US" dirty="0"/>
              <a:t>Range in morphology, grade, biomarker profile, molecular subtype and clinical behavior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Invasive breast carcinoma, not otherwise specified (NOS) </a:t>
            </a:r>
          </a:p>
          <a:p>
            <a:pPr lvl="1"/>
            <a:r>
              <a:rPr lang="en-US" dirty="0"/>
              <a:t>Invasive ductal carcinoma </a:t>
            </a:r>
          </a:p>
          <a:p>
            <a:pPr lvl="1"/>
            <a:r>
              <a:rPr lang="en-US" dirty="0"/>
              <a:t>Not recommended: </a:t>
            </a:r>
            <a:r>
              <a:rPr lang="en-US" dirty="0" err="1"/>
              <a:t>scirrhous</a:t>
            </a:r>
            <a:r>
              <a:rPr lang="en-US" dirty="0"/>
              <a:t> carcinoma </a:t>
            </a:r>
          </a:p>
        </p:txBody>
      </p:sp>
    </p:spTree>
    <p:extLst>
      <p:ext uri="{BB962C8B-B14F-4D97-AF65-F5344CB8AC3E}">
        <p14:creationId xmlns:p14="http://schemas.microsoft.com/office/powerpoint/2010/main" val="235010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Clinical features</a:t>
            </a:r>
          </a:p>
          <a:p>
            <a:r>
              <a:rPr lang="en-US" dirty="0"/>
              <a:t>B-ALL / LBL </a:t>
            </a:r>
          </a:p>
          <a:p>
            <a:pPr lvl="1"/>
            <a:r>
              <a:rPr lang="en-US" dirty="0"/>
              <a:t>Common presentation of fever, fatigue, bone or joint pain, bleeding or anorexia (signs of bone marrow infiltration) </a:t>
            </a:r>
          </a:p>
          <a:p>
            <a:pPr lvl="1"/>
            <a:r>
              <a:rPr lang="en-US" dirty="0"/>
              <a:t>May present with widespread lymphadenopathy, </a:t>
            </a:r>
            <a:r>
              <a:rPr lang="en-US" dirty="0" err="1"/>
              <a:t>hepatosplenomegaly</a:t>
            </a:r>
            <a:r>
              <a:rPr lang="en-US" dirty="0"/>
              <a:t>, involvement of skin, soft tissue and testes, with predilection for the central nervous system </a:t>
            </a:r>
          </a:p>
          <a:p>
            <a:pPr lvl="1"/>
            <a:r>
              <a:rPr lang="en-US" dirty="0" err="1"/>
              <a:t>Mediastinal</a:t>
            </a:r>
            <a:r>
              <a:rPr lang="en-US" dirty="0"/>
              <a:t> mass uncommon</a:t>
            </a:r>
          </a:p>
          <a:p>
            <a:r>
              <a:rPr lang="en-US" dirty="0"/>
              <a:t>T-ALL / LBL </a:t>
            </a:r>
          </a:p>
          <a:p>
            <a:pPr lvl="1"/>
            <a:r>
              <a:rPr lang="en-US" dirty="0"/>
              <a:t>Most commonly presents with anterior </a:t>
            </a:r>
            <a:r>
              <a:rPr lang="en-US" dirty="0" err="1"/>
              <a:t>mediastinal</a:t>
            </a:r>
            <a:r>
              <a:rPr lang="en-US" dirty="0"/>
              <a:t> mass with or without superior vena cava syndrome </a:t>
            </a:r>
          </a:p>
          <a:p>
            <a:pPr lvl="1"/>
            <a:r>
              <a:rPr lang="en-US" dirty="0"/>
              <a:t>Lymph node involvement on </a:t>
            </a:r>
            <a:r>
              <a:rPr lang="en-US" dirty="0" err="1"/>
              <a:t>Xray</a:t>
            </a:r>
            <a:r>
              <a:rPr lang="en-US" dirty="0"/>
              <a:t> / CT / MRI showing </a:t>
            </a:r>
            <a:r>
              <a:rPr lang="en-US" dirty="0" err="1"/>
              <a:t>thymic</a:t>
            </a:r>
            <a:r>
              <a:rPr lang="en-US" dirty="0"/>
              <a:t> enlargement or pleural effusion, resulting in symptoms of respiratory distress </a:t>
            </a:r>
          </a:p>
          <a:p>
            <a:pPr lvl="1"/>
            <a:r>
              <a:rPr lang="en-US" dirty="0"/>
              <a:t>Generalized lymphadenopathy and </a:t>
            </a:r>
            <a:r>
              <a:rPr lang="en-US" dirty="0" err="1"/>
              <a:t>hepatosplenomegaly</a:t>
            </a:r>
            <a:r>
              <a:rPr lang="en-US" dirty="0"/>
              <a:t> also frequent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9613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Diagnosis</a:t>
            </a:r>
          </a:p>
          <a:p>
            <a:r>
              <a:rPr lang="en-US" dirty="0"/>
              <a:t>Multimodal pathologic evaluation with some combination of morphology, flow </a:t>
            </a:r>
            <a:r>
              <a:rPr lang="en-US" dirty="0" err="1"/>
              <a:t>cytometry</a:t>
            </a:r>
            <a:r>
              <a:rPr lang="en-US" dirty="0"/>
              <a:t>, immunohistochemistry, </a:t>
            </a:r>
            <a:r>
              <a:rPr lang="en-US" dirty="0" err="1"/>
              <a:t>cytogenetics</a:t>
            </a:r>
            <a:r>
              <a:rPr lang="en-US" dirty="0"/>
              <a:t>, FISH, PCR, NGS and basic clinical laboratory tests </a:t>
            </a:r>
          </a:p>
          <a:p>
            <a:r>
              <a:rPr lang="en-US" dirty="0"/>
              <a:t>Nodal excisional biopsy may be the initial diagnostic procedure, although marrow involvement is frequently present simultaneously </a:t>
            </a:r>
          </a:p>
          <a:p>
            <a:r>
              <a:rPr lang="en-US" dirty="0"/>
              <a:t>If marrow involvement suspected, initial approach may consist of complete blood count and peripheral blood smear, followed by bone marrow aspiration and biopsy </a:t>
            </a:r>
          </a:p>
        </p:txBody>
      </p:sp>
    </p:spTree>
    <p:extLst>
      <p:ext uri="{BB962C8B-B14F-4D97-AF65-F5344CB8AC3E}">
        <p14:creationId xmlns:p14="http://schemas.microsoft.com/office/powerpoint/2010/main" val="264911170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Laboratory</a:t>
            </a:r>
          </a:p>
          <a:p>
            <a:r>
              <a:rPr lang="en-US" dirty="0"/>
              <a:t>Complete blood count </a:t>
            </a:r>
          </a:p>
          <a:p>
            <a:pPr lvl="1"/>
            <a:r>
              <a:rPr lang="en-US" dirty="0"/>
              <a:t>Almost universally shows anemia and thrombocytopenia </a:t>
            </a:r>
          </a:p>
          <a:p>
            <a:pPr lvl="2"/>
            <a:r>
              <a:rPr lang="en-US" dirty="0"/>
              <a:t>~25% have severely decreased platelet count (&lt; 20,000/</a:t>
            </a:r>
            <a:r>
              <a:rPr lang="en-US" dirty="0" err="1"/>
              <a:t>uL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Total white blood cell (WBC) count variable but most commonly presents with neutropenia </a:t>
            </a:r>
          </a:p>
          <a:p>
            <a:pPr lvl="2"/>
            <a:r>
              <a:rPr lang="en-US" dirty="0"/>
              <a:t>50% show WBC count &lt; 10,000/</a:t>
            </a:r>
            <a:r>
              <a:rPr lang="en-US" dirty="0" err="1"/>
              <a:t>uL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30% show WBC count 5,000 - 50,000/</a:t>
            </a:r>
            <a:r>
              <a:rPr lang="en-US" dirty="0" err="1"/>
              <a:t>uL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20% show WBC count &gt; 50,000/</a:t>
            </a:r>
            <a:r>
              <a:rPr lang="en-US" dirty="0" err="1"/>
              <a:t>uL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20% show </a:t>
            </a:r>
            <a:r>
              <a:rPr lang="en-US" dirty="0" err="1"/>
              <a:t>preleukemic</a:t>
            </a:r>
            <a:r>
              <a:rPr lang="en-US" dirty="0"/>
              <a:t> state with </a:t>
            </a:r>
            <a:r>
              <a:rPr lang="en-US" dirty="0" err="1"/>
              <a:t>cytopenia</a:t>
            </a:r>
            <a:r>
              <a:rPr lang="en-US" dirty="0"/>
              <a:t> &lt; 1 year before overt leukemia</a:t>
            </a:r>
          </a:p>
          <a:p>
            <a:pPr lvl="1"/>
            <a:r>
              <a:rPr lang="en-US" dirty="0"/>
              <a:t>Rare reports of asymptomatic </a:t>
            </a:r>
            <a:r>
              <a:rPr lang="en-US" dirty="0" err="1"/>
              <a:t>hypereosinophilia</a:t>
            </a:r>
            <a:r>
              <a:rPr lang="en-US" dirty="0"/>
              <a:t> </a:t>
            </a:r>
            <a:r>
              <a:rPr lang="en-US" sz="2200" dirty="0"/>
              <a:t>(</a:t>
            </a:r>
            <a:r>
              <a:rPr lang="en-US" sz="2200" dirty="0">
                <a:hlinkClick r:id="rId2"/>
              </a:rPr>
              <a:t>Cancer 1984;54:1058</a:t>
            </a:r>
            <a:r>
              <a:rPr lang="en-US" sz="2200" dirty="0"/>
              <a:t>), </a:t>
            </a:r>
            <a:r>
              <a:rPr lang="en-US" dirty="0"/>
              <a:t>most commonly seen in the setting of t(5;14) (q31;q32) or relatively less common recurrent abnormalities, such as translocation t(7;12)(q22;p13); also reported in the setting of </a:t>
            </a:r>
            <a:r>
              <a:rPr lang="en-US" dirty="0" err="1"/>
              <a:t>hyperdiploidy</a:t>
            </a:r>
            <a:r>
              <a:rPr lang="en-US" dirty="0"/>
              <a:t> </a:t>
            </a:r>
            <a:r>
              <a:rPr lang="en-US" sz="2200" dirty="0"/>
              <a:t>(</a:t>
            </a:r>
            <a:r>
              <a:rPr lang="en-US" sz="2200" dirty="0">
                <a:hlinkClick r:id="rId3"/>
              </a:rPr>
              <a:t>Blood 2020;135:974</a:t>
            </a:r>
            <a:r>
              <a:rPr lang="en-US" sz="2200" dirty="0"/>
              <a:t>, </a:t>
            </a:r>
            <a:r>
              <a:rPr lang="en-US" sz="2200" dirty="0" err="1">
                <a:hlinkClick r:id="rId4"/>
              </a:rPr>
              <a:t>Swerdlow</a:t>
            </a:r>
            <a:r>
              <a:rPr lang="en-US" sz="2200" dirty="0">
                <a:hlinkClick r:id="rId4"/>
              </a:rPr>
              <a:t>: WHO Classification of Tumors of </a:t>
            </a:r>
            <a:r>
              <a:rPr lang="en-US" sz="2200" dirty="0" err="1">
                <a:hlinkClick r:id="rId4"/>
              </a:rPr>
              <a:t>Haematopoietic</a:t>
            </a:r>
            <a:r>
              <a:rPr lang="en-US" sz="2200" dirty="0">
                <a:hlinkClick r:id="rId4"/>
              </a:rPr>
              <a:t> and Lymphoid Tissues (Medicine), 4th Edition, 2017</a:t>
            </a:r>
            <a:r>
              <a:rPr lang="en-US" sz="2200" dirty="0"/>
              <a:t>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96601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Prognostic factors</a:t>
            </a:r>
          </a:p>
          <a:p>
            <a:r>
              <a:rPr lang="en-US" dirty="0"/>
              <a:t>Prognosis generally determined by lineage (B cell or T cell phenotype), plus cytogenetic or molecular abnormalities detected </a:t>
            </a:r>
          </a:p>
          <a:p>
            <a:r>
              <a:rPr lang="en-US" dirty="0"/>
              <a:t>B-ALL / LBL </a:t>
            </a:r>
          </a:p>
          <a:p>
            <a:pPr lvl="1"/>
            <a:r>
              <a:rPr lang="en-US" dirty="0"/>
              <a:t>Unfavorable prognostic factors: </a:t>
            </a:r>
          </a:p>
          <a:p>
            <a:pPr lvl="2"/>
            <a:r>
              <a:rPr lang="en-US" dirty="0"/>
              <a:t>Infancy and adult age of diagnosis </a:t>
            </a:r>
          </a:p>
          <a:p>
            <a:pPr lvl="2"/>
            <a:r>
              <a:rPr lang="en-US" dirty="0"/>
              <a:t>High white blood cell count </a:t>
            </a:r>
          </a:p>
          <a:p>
            <a:pPr lvl="2"/>
            <a:r>
              <a:rPr lang="en-US" dirty="0"/>
              <a:t>Slow response to initial therapy </a:t>
            </a:r>
          </a:p>
          <a:p>
            <a:pPr lvl="2"/>
            <a:r>
              <a:rPr lang="en-US" dirty="0"/>
              <a:t>Central nervous system involvement at the time of diagnosis </a:t>
            </a:r>
          </a:p>
          <a:p>
            <a:pPr lvl="2"/>
            <a:r>
              <a:rPr lang="en-US" dirty="0"/>
              <a:t>Minimal residual disease after therapy</a:t>
            </a:r>
          </a:p>
          <a:p>
            <a:r>
              <a:rPr lang="en-US" dirty="0"/>
              <a:t>T-ALL / LBL </a:t>
            </a:r>
          </a:p>
          <a:p>
            <a:pPr lvl="1"/>
            <a:r>
              <a:rPr lang="en-US" dirty="0"/>
              <a:t>Worse prognosis than B-ALL / LBL among pediatric population </a:t>
            </a:r>
          </a:p>
          <a:p>
            <a:pPr lvl="1"/>
            <a:r>
              <a:rPr lang="en-US" dirty="0"/>
              <a:t>Better prognosis than B-ALL / LBL among adult population </a:t>
            </a:r>
          </a:p>
          <a:p>
            <a:r>
              <a:rPr lang="en-US" sz="2600" dirty="0"/>
              <a:t>Reference: </a:t>
            </a:r>
            <a:r>
              <a:rPr lang="en-US" sz="2600" dirty="0" err="1">
                <a:hlinkClick r:id="rId2"/>
              </a:rPr>
              <a:t>Swerdlow</a:t>
            </a:r>
            <a:r>
              <a:rPr lang="en-US" sz="2600" dirty="0">
                <a:hlinkClick r:id="rId2"/>
              </a:rPr>
              <a:t>: WHO Classification of Tumors of </a:t>
            </a:r>
            <a:r>
              <a:rPr lang="en-US" sz="2600" dirty="0" err="1">
                <a:hlinkClick r:id="rId2"/>
              </a:rPr>
              <a:t>Haematopoietic</a:t>
            </a:r>
            <a:r>
              <a:rPr lang="en-US" sz="2600" dirty="0">
                <a:hlinkClick r:id="rId2"/>
              </a:rPr>
              <a:t> and Lymphoid Tissues (Medicine), 4th Edition, 2017</a:t>
            </a:r>
            <a:r>
              <a:rPr lang="en-US" sz="2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56976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Microscopic (histologic) description</a:t>
            </a:r>
          </a:p>
          <a:p>
            <a:r>
              <a:rPr lang="en-US" dirty="0"/>
              <a:t>In tissue masses or marrow, effacement of architecture by round blue cells raises the differential diagnoses of ALL / LBL versus </a:t>
            </a:r>
            <a:r>
              <a:rPr lang="en-US" dirty="0" err="1"/>
              <a:t>neuroblastoma</a:t>
            </a:r>
            <a:r>
              <a:rPr lang="en-US" dirty="0"/>
              <a:t>, Ewing sarcoma and other mimickers </a:t>
            </a:r>
          </a:p>
          <a:p>
            <a:r>
              <a:rPr lang="en-US" dirty="0"/>
              <a:t>Proliferation of typically small to medium sized primitive cells but some tumor cells may appear as larger blasts containing cytoplasmic vacuoles </a:t>
            </a:r>
          </a:p>
          <a:p>
            <a:r>
              <a:rPr lang="en-US" dirty="0"/>
              <a:t>B and T cell precursors are morphologically indistinguishable </a:t>
            </a:r>
          </a:p>
          <a:p>
            <a:r>
              <a:rPr lang="en-US" dirty="0"/>
              <a:t>In nodal involvement, blasts usually display a diffuse growth pattern </a:t>
            </a:r>
          </a:p>
          <a:p>
            <a:pPr lvl="1"/>
            <a:r>
              <a:rPr lang="en-US" dirty="0"/>
              <a:t>Partial nodal involvement of T-LBL may have a predominantly </a:t>
            </a:r>
            <a:r>
              <a:rPr lang="en-US" dirty="0" err="1"/>
              <a:t>interfollicular</a:t>
            </a:r>
            <a:r>
              <a:rPr lang="en-US" dirty="0"/>
              <a:t> distribution </a:t>
            </a:r>
          </a:p>
          <a:p>
            <a:pPr lvl="1"/>
            <a:r>
              <a:rPr lang="en-US" dirty="0" err="1"/>
              <a:t>Lymphoblasts</a:t>
            </a:r>
            <a:r>
              <a:rPr lang="en-US" dirty="0"/>
              <a:t> may be oval in shape and display an indented nucleus with finely dispersed chromatin and inconspicuous nucleoli</a:t>
            </a:r>
          </a:p>
          <a:p>
            <a:r>
              <a:rPr lang="en-US" dirty="0"/>
              <a:t>Revised criteria to the original French American British (FAB) classification of ALL </a:t>
            </a:r>
            <a:r>
              <a:rPr lang="en-US" dirty="0" err="1"/>
              <a:t>cytologic</a:t>
            </a:r>
            <a:r>
              <a:rPr lang="en-US" dirty="0"/>
              <a:t> subtypes </a:t>
            </a:r>
          </a:p>
          <a:p>
            <a:pPr lvl="1"/>
            <a:r>
              <a:rPr lang="en-US" dirty="0"/>
              <a:t>L1 and L2 subtype segregation not shown to correlate with clinical or biologic behavior; thus, most commonly used for descriptive purpose at this time </a:t>
            </a:r>
          </a:p>
          <a:p>
            <a:pPr lvl="2"/>
            <a:r>
              <a:rPr lang="en-US" dirty="0"/>
              <a:t>L1 subtype: most common, with intermediate size, uniform features, scant basophilic cytoplasm, slightly condensed chromatin with inconspicuous / absent nucleoli </a:t>
            </a:r>
          </a:p>
          <a:p>
            <a:pPr lvl="2"/>
            <a:r>
              <a:rPr lang="en-US" dirty="0"/>
              <a:t>L2 subtype: more heterogeneous appearance, with slightly more cytoplasm and more prominent nucleoli, resembling </a:t>
            </a:r>
            <a:r>
              <a:rPr lang="en-US" dirty="0" err="1"/>
              <a:t>myeloblasts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L3 subtype: now corresponds to leukemic phase of </a:t>
            </a:r>
            <a:r>
              <a:rPr lang="en-US" dirty="0" err="1"/>
              <a:t>Burkitt</a:t>
            </a:r>
            <a:r>
              <a:rPr lang="en-US" dirty="0"/>
              <a:t> lymphoma, a high grade mature B cell lymphoma (</a:t>
            </a:r>
            <a:r>
              <a:rPr lang="en-US" dirty="0">
                <a:hlinkClick r:id="rId2"/>
              </a:rPr>
              <a:t>Blood Cancer J 2017;7:e577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45593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8449" y="1449265"/>
            <a:ext cx="9775103" cy="530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817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Cytology description</a:t>
            </a:r>
          </a:p>
          <a:p>
            <a:r>
              <a:rPr lang="en-US" dirty="0" err="1"/>
              <a:t>Lymphoblasts</a:t>
            </a:r>
            <a:r>
              <a:rPr lang="en-US" dirty="0"/>
              <a:t> may have variable cell sizes and typically show a high N/C ratio </a:t>
            </a:r>
          </a:p>
          <a:p>
            <a:r>
              <a:rPr lang="en-US" dirty="0"/>
              <a:t>May range from small blasts with a condensed chromatin pattern and inconspicuous nucleoli to larger blasts with an open chromatin pattern, prominent nucleoli and bluish cytoplasm </a:t>
            </a:r>
          </a:p>
          <a:p>
            <a:r>
              <a:rPr lang="en-US" sz="2000" dirty="0"/>
              <a:t>Reference: </a:t>
            </a:r>
            <a:r>
              <a:rPr lang="en-US" sz="2000" dirty="0" err="1">
                <a:hlinkClick r:id="rId2"/>
              </a:rPr>
              <a:t>Swerdlow</a:t>
            </a:r>
            <a:r>
              <a:rPr lang="en-US" sz="2000" dirty="0">
                <a:hlinkClick r:id="rId2"/>
              </a:rPr>
              <a:t>: WHO Classification of Tumors of </a:t>
            </a:r>
            <a:r>
              <a:rPr lang="en-US" sz="2000" dirty="0" err="1">
                <a:hlinkClick r:id="rId2"/>
              </a:rPr>
              <a:t>Haematopoietic</a:t>
            </a:r>
            <a:r>
              <a:rPr lang="en-US" sz="2000" dirty="0">
                <a:hlinkClick r:id="rId2"/>
              </a:rPr>
              <a:t> and Lymphoid Tissues (Medicine), 4th Edition, 2017</a:t>
            </a:r>
            <a:r>
              <a:rPr lang="en-US" sz="2000" dirty="0"/>
              <a:t> </a:t>
            </a:r>
          </a:p>
          <a:p>
            <a:r>
              <a:rPr lang="en-US" b="1" dirty="0">
                <a:solidFill>
                  <a:srgbClr val="FF0000"/>
                </a:solidFill>
              </a:rPr>
              <a:t>Peripheral smear description</a:t>
            </a:r>
          </a:p>
          <a:p>
            <a:r>
              <a:rPr lang="en-US" dirty="0"/>
              <a:t>Predominance of </a:t>
            </a:r>
            <a:r>
              <a:rPr lang="en-US" dirty="0" err="1"/>
              <a:t>lymphoblasts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558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/>
              <a:t>B-ALL / LBL </a:t>
            </a:r>
          </a:p>
          <a:p>
            <a:pPr lvl="1"/>
            <a:r>
              <a:rPr lang="en-US" dirty="0">
                <a:hlinkClick r:id="rId2"/>
              </a:rPr>
              <a:t>CD19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CD79a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cCD22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CD22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CD24</a:t>
            </a:r>
            <a:r>
              <a:rPr lang="en-US" dirty="0"/>
              <a:t>, </a:t>
            </a:r>
            <a:r>
              <a:rPr lang="en-US" dirty="0" err="1">
                <a:hlinkClick r:id="rId6"/>
              </a:rPr>
              <a:t>TdT</a:t>
            </a:r>
            <a:r>
              <a:rPr lang="en-US" dirty="0"/>
              <a:t>, </a:t>
            </a:r>
            <a:r>
              <a:rPr lang="en-US" dirty="0">
                <a:hlinkClick r:id="rId7"/>
              </a:rPr>
              <a:t>CD34</a:t>
            </a:r>
            <a:r>
              <a:rPr lang="en-US" dirty="0"/>
              <a:t>, </a:t>
            </a:r>
            <a:r>
              <a:rPr lang="en-US" dirty="0">
                <a:hlinkClick r:id="rId8"/>
              </a:rPr>
              <a:t>HLA-DR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CD10</a:t>
            </a:r>
            <a:r>
              <a:rPr lang="en-US" dirty="0"/>
              <a:t> and </a:t>
            </a:r>
            <a:r>
              <a:rPr lang="en-US" dirty="0">
                <a:hlinkClick r:id="rId10"/>
              </a:rPr>
              <a:t>PAX5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May </a:t>
            </a:r>
            <a:r>
              <a:rPr lang="en-US" dirty="0" err="1"/>
              <a:t>coexpress</a:t>
            </a:r>
            <a:r>
              <a:rPr lang="en-US" dirty="0"/>
              <a:t> myeloid antigens </a:t>
            </a:r>
            <a:r>
              <a:rPr lang="en-US" dirty="0">
                <a:hlinkClick r:id="rId11"/>
              </a:rPr>
              <a:t>CD13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CD33</a:t>
            </a:r>
            <a:r>
              <a:rPr lang="en-US" dirty="0"/>
              <a:t> and </a:t>
            </a:r>
            <a:r>
              <a:rPr lang="en-US" dirty="0">
                <a:hlinkClick r:id="rId13"/>
              </a:rPr>
              <a:t>CD117</a:t>
            </a:r>
            <a:r>
              <a:rPr lang="en-US" dirty="0"/>
              <a:t> without cells being designated as </a:t>
            </a:r>
            <a:r>
              <a:rPr lang="en-US" dirty="0" err="1"/>
              <a:t>biphenotypic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Stage of B lymphoblast differentiation has antigenic correlates: </a:t>
            </a:r>
          </a:p>
          <a:p>
            <a:pPr lvl="2"/>
            <a:r>
              <a:rPr lang="en-US" dirty="0"/>
              <a:t>Early precursor B-ALL (pro-B-ALL): </a:t>
            </a:r>
            <a:r>
              <a:rPr lang="en-US" dirty="0">
                <a:hlinkClick r:id="rId2"/>
              </a:rPr>
              <a:t>CD19</a:t>
            </a:r>
            <a:r>
              <a:rPr lang="en-US" dirty="0"/>
              <a:t>, cytoplasmic </a:t>
            </a:r>
            <a:r>
              <a:rPr lang="en-US" dirty="0">
                <a:hlinkClick r:id="rId3"/>
              </a:rPr>
              <a:t>CD79a</a:t>
            </a:r>
            <a:r>
              <a:rPr lang="en-US" dirty="0"/>
              <a:t>, cytoplasmic </a:t>
            </a:r>
            <a:r>
              <a:rPr lang="en-US" dirty="0">
                <a:hlinkClick r:id="rId4"/>
              </a:rPr>
              <a:t>CD22</a:t>
            </a:r>
            <a:r>
              <a:rPr lang="en-US" dirty="0"/>
              <a:t>, nuclear </a:t>
            </a:r>
            <a:r>
              <a:rPr lang="en-US" dirty="0" err="1">
                <a:hlinkClick r:id="rId6"/>
              </a:rPr>
              <a:t>TdT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Common ALL: </a:t>
            </a:r>
            <a:r>
              <a:rPr lang="en-US" dirty="0">
                <a:hlinkClick r:id="rId9"/>
              </a:rPr>
              <a:t>CD10 (CALLA)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Late pre-B-ALL: </a:t>
            </a:r>
            <a:r>
              <a:rPr lang="en-US" dirty="0">
                <a:hlinkClick r:id="rId14"/>
              </a:rPr>
              <a:t>CD20</a:t>
            </a:r>
            <a:r>
              <a:rPr lang="en-US" dirty="0"/>
              <a:t>, cytoplasmic heavy chain</a:t>
            </a:r>
          </a:p>
          <a:p>
            <a:r>
              <a:rPr lang="en-US" dirty="0"/>
              <a:t>T-ALL / LBL </a:t>
            </a:r>
          </a:p>
          <a:p>
            <a:pPr lvl="1"/>
            <a:r>
              <a:rPr lang="en-US" dirty="0"/>
              <a:t>Typically </a:t>
            </a:r>
            <a:r>
              <a:rPr lang="en-US" dirty="0" err="1">
                <a:hlinkClick r:id="rId6"/>
              </a:rPr>
              <a:t>TdT</a:t>
            </a:r>
            <a:r>
              <a:rPr lang="en-US" dirty="0"/>
              <a:t>, </a:t>
            </a:r>
            <a:r>
              <a:rPr lang="en-US" dirty="0">
                <a:hlinkClick r:id="rId7"/>
              </a:rPr>
              <a:t>CD34</a:t>
            </a:r>
            <a:r>
              <a:rPr lang="en-US" dirty="0"/>
              <a:t>, </a:t>
            </a:r>
            <a:r>
              <a:rPr lang="en-US" dirty="0">
                <a:hlinkClick r:id="rId15"/>
              </a:rPr>
              <a:t>CD99</a:t>
            </a:r>
            <a:r>
              <a:rPr lang="en-US" dirty="0"/>
              <a:t> and </a:t>
            </a:r>
            <a:r>
              <a:rPr lang="en-US" dirty="0">
                <a:hlinkClick r:id="rId16"/>
              </a:rPr>
              <a:t>CD1a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17"/>
              </a:rPr>
              <a:t>CD7</a:t>
            </a:r>
            <a:r>
              <a:rPr lang="en-US" dirty="0"/>
              <a:t> and </a:t>
            </a:r>
            <a:r>
              <a:rPr lang="en-US" dirty="0">
                <a:hlinkClick r:id="rId18"/>
              </a:rPr>
              <a:t>cCD3</a:t>
            </a:r>
            <a:r>
              <a:rPr lang="en-US" dirty="0"/>
              <a:t> most commonly positive </a:t>
            </a:r>
          </a:p>
          <a:p>
            <a:pPr lvl="1"/>
            <a:r>
              <a:rPr lang="en-US" dirty="0"/>
              <a:t>Variable expression of </a:t>
            </a:r>
            <a:r>
              <a:rPr lang="en-US" dirty="0">
                <a:hlinkClick r:id="rId19"/>
              </a:rPr>
              <a:t>CD2</a:t>
            </a:r>
            <a:r>
              <a:rPr lang="en-US" dirty="0"/>
              <a:t>, surface </a:t>
            </a:r>
            <a:r>
              <a:rPr lang="en-US" dirty="0">
                <a:hlinkClick r:id="rId18"/>
              </a:rPr>
              <a:t>CD3</a:t>
            </a:r>
            <a:r>
              <a:rPr lang="en-US" dirty="0"/>
              <a:t> (dim), </a:t>
            </a:r>
            <a:r>
              <a:rPr lang="en-US" dirty="0">
                <a:hlinkClick r:id="rId20"/>
              </a:rPr>
              <a:t>CD4</a:t>
            </a:r>
            <a:r>
              <a:rPr lang="en-US" dirty="0"/>
              <a:t>, </a:t>
            </a:r>
            <a:r>
              <a:rPr lang="en-US" dirty="0">
                <a:hlinkClick r:id="rId21"/>
              </a:rPr>
              <a:t>CD5</a:t>
            </a:r>
            <a:r>
              <a:rPr lang="en-US" dirty="0"/>
              <a:t>, </a:t>
            </a:r>
            <a:r>
              <a:rPr lang="en-US" dirty="0">
                <a:hlinkClick r:id="rId22"/>
              </a:rPr>
              <a:t>CD8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T-ALL often double positive for </a:t>
            </a:r>
            <a:r>
              <a:rPr lang="en-US" dirty="0">
                <a:hlinkClick r:id="rId20"/>
              </a:rPr>
              <a:t>CD4</a:t>
            </a:r>
            <a:r>
              <a:rPr lang="en-US" dirty="0"/>
              <a:t> and </a:t>
            </a:r>
            <a:r>
              <a:rPr lang="en-US" dirty="0">
                <a:hlinkClick r:id="rId22"/>
              </a:rPr>
              <a:t>CD8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Only cytoplasmic </a:t>
            </a:r>
            <a:r>
              <a:rPr lang="en-US" dirty="0">
                <a:hlinkClick r:id="rId18"/>
              </a:rPr>
              <a:t>CD3</a:t>
            </a:r>
            <a:r>
              <a:rPr lang="en-US" dirty="0"/>
              <a:t> considered lineage specific for T </a:t>
            </a:r>
            <a:r>
              <a:rPr lang="en-US" dirty="0" smtClean="0"/>
              <a:t>cells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Negative stains</a:t>
            </a:r>
          </a:p>
          <a:p>
            <a:r>
              <a:rPr lang="en-US" smtClean="0">
                <a:hlinkClick r:id="rId23"/>
              </a:rPr>
              <a:t>Myeloperoxidase</a:t>
            </a:r>
            <a:r>
              <a:rPr lang="en-US" smtClean="0"/>
              <a:t> and </a:t>
            </a:r>
            <a:r>
              <a:rPr lang="en-US" smtClean="0">
                <a:hlinkClick r:id="rId24"/>
              </a:rPr>
              <a:t>lysozyme</a:t>
            </a:r>
            <a:r>
              <a:rPr lang="en-US" smtClean="0"/>
              <a:t> should not be expressed </a:t>
            </a:r>
          </a:p>
          <a:p>
            <a:r>
              <a:rPr lang="en-US" smtClean="0"/>
              <a:t>B-ALL / LBL: surface </a:t>
            </a:r>
            <a:r>
              <a:rPr lang="en-US" b="1" smtClean="0"/>
              <a:t>immunoglobulin</a:t>
            </a:r>
            <a:r>
              <a:rPr lang="en-US" smtClean="0"/>
              <a:t> is usually absent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54854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Molecular/</a:t>
            </a:r>
            <a:r>
              <a:rPr lang="en-US" sz="3600" b="1" dirty="0" err="1" smtClean="0">
                <a:solidFill>
                  <a:srgbClr val="FF0000"/>
                </a:solidFill>
              </a:rPr>
              <a:t>cytogenetics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>
                <a:solidFill>
                  <a:srgbClr val="FF0000"/>
                </a:solidFill>
              </a:rPr>
              <a:t>description</a:t>
            </a:r>
          </a:p>
          <a:p>
            <a:r>
              <a:rPr lang="en-US" dirty="0"/>
              <a:t>Most B-ALL show clonal </a:t>
            </a:r>
            <a:r>
              <a:rPr lang="en-US" dirty="0" err="1"/>
              <a:t>IgH</a:t>
            </a:r>
            <a:r>
              <a:rPr lang="en-US" dirty="0"/>
              <a:t> (immunoglobulin heavy locus) gene rearrangement; simultaneous T cell receptor (TCR) gene rearrangement present in up to 70% </a:t>
            </a:r>
          </a:p>
          <a:p>
            <a:r>
              <a:rPr lang="en-US" dirty="0"/>
              <a:t>Recurrent genetic abnormalities in B-ALL often have prognostic significance: </a:t>
            </a:r>
          </a:p>
          <a:p>
            <a:pPr lvl="1"/>
            <a:r>
              <a:rPr lang="en-US" dirty="0">
                <a:hlinkClick r:id="rId2"/>
              </a:rPr>
              <a:t>t(12;21)</a:t>
            </a:r>
            <a:r>
              <a:rPr lang="en-US" dirty="0"/>
              <a:t> </a:t>
            </a:r>
            <a:r>
              <a:rPr lang="en-US" i="1" dirty="0"/>
              <a:t>TEL-AML</a:t>
            </a:r>
            <a:r>
              <a:rPr lang="en-US" dirty="0"/>
              <a:t>: very favorable prognosis; most common rearrangement in childhood B-ALL / LBL (25%), with cures of &gt; 90% </a:t>
            </a:r>
          </a:p>
          <a:p>
            <a:pPr lvl="1"/>
            <a:r>
              <a:rPr lang="en-US" dirty="0" err="1">
                <a:hlinkClick r:id="rId3"/>
              </a:rPr>
              <a:t>Hyperdiploidy</a:t>
            </a:r>
            <a:r>
              <a:rPr lang="en-US" dirty="0"/>
              <a:t>: favorable prognosis; </a:t>
            </a:r>
            <a:r>
              <a:rPr lang="en-US" dirty="0" err="1"/>
              <a:t>trisomies</a:t>
            </a:r>
            <a:r>
              <a:rPr lang="en-US" dirty="0"/>
              <a:t> 4, 10 and 17 have the best prognosis </a:t>
            </a:r>
          </a:p>
          <a:p>
            <a:pPr lvl="1"/>
            <a:r>
              <a:rPr lang="en-US" dirty="0">
                <a:hlinkClick r:id="rId4"/>
              </a:rPr>
              <a:t>t(9;22)</a:t>
            </a:r>
            <a:r>
              <a:rPr lang="en-US" dirty="0"/>
              <a:t> </a:t>
            </a:r>
            <a:r>
              <a:rPr lang="en-US" i="1" dirty="0"/>
              <a:t>BCR-ABL1</a:t>
            </a:r>
            <a:r>
              <a:rPr lang="en-US" dirty="0"/>
              <a:t> (Philadelphia chromosome): very poor prognosis; incidence increases with age, 3% of childhood cases and 25% of adult </a:t>
            </a:r>
          </a:p>
          <a:p>
            <a:pPr lvl="1"/>
            <a:r>
              <a:rPr lang="en-US" dirty="0">
                <a:hlinkClick r:id="rId5"/>
              </a:rPr>
              <a:t>t(v;11q23)</a:t>
            </a:r>
            <a:r>
              <a:rPr lang="en-US" dirty="0"/>
              <a:t> </a:t>
            </a:r>
            <a:r>
              <a:rPr lang="en-US" i="1" dirty="0"/>
              <a:t>MLL</a:t>
            </a:r>
            <a:r>
              <a:rPr lang="en-US" dirty="0"/>
              <a:t> gene rearrangement: poor prognosis </a:t>
            </a:r>
          </a:p>
          <a:p>
            <a:pPr lvl="1"/>
            <a:r>
              <a:rPr lang="en-US" dirty="0" err="1">
                <a:hlinkClick r:id="rId6"/>
              </a:rPr>
              <a:t>Hypodiploidy</a:t>
            </a:r>
            <a:r>
              <a:rPr lang="en-US" dirty="0"/>
              <a:t>: poor prognosis </a:t>
            </a:r>
          </a:p>
          <a:p>
            <a:pPr lvl="1"/>
            <a:r>
              <a:rPr lang="en-US" i="1" dirty="0">
                <a:hlinkClick r:id="rId7"/>
              </a:rPr>
              <a:t>BCR-ABL1</a:t>
            </a:r>
            <a:r>
              <a:rPr lang="en-US" dirty="0"/>
              <a:t>-like </a:t>
            </a:r>
            <a:r>
              <a:rPr lang="en-US" i="1" dirty="0"/>
              <a:t>IGH-CRLF2</a:t>
            </a:r>
            <a:r>
              <a:rPr lang="en-US" dirty="0"/>
              <a:t> translocation (and less commonly </a:t>
            </a:r>
            <a:r>
              <a:rPr lang="en-US" i="1" dirty="0"/>
              <a:t>EPOR</a:t>
            </a:r>
            <a:r>
              <a:rPr lang="en-US" dirty="0"/>
              <a:t>): </a:t>
            </a:r>
            <a:r>
              <a:rPr lang="en-US" i="1" dirty="0"/>
              <a:t>CRLF2</a:t>
            </a:r>
            <a:r>
              <a:rPr lang="en-US" dirty="0"/>
              <a:t> translocation frequent in Down syndrome; standard risk in children and high risk in adolescents and adults; more frequent in Hispanics and Native Americans </a:t>
            </a:r>
          </a:p>
          <a:p>
            <a:pPr lvl="1"/>
            <a:r>
              <a:rPr lang="en-US" dirty="0">
                <a:hlinkClick r:id="rId8"/>
              </a:rPr>
              <a:t>t(5;14)</a:t>
            </a:r>
            <a:r>
              <a:rPr lang="en-US" dirty="0"/>
              <a:t> </a:t>
            </a:r>
            <a:r>
              <a:rPr lang="en-US" i="1" dirty="0"/>
              <a:t>IL3-IGH</a:t>
            </a:r>
            <a:r>
              <a:rPr lang="en-US" dirty="0"/>
              <a:t>: uncertain prognostic significance; reactive eosinophilia is characteristic</a:t>
            </a:r>
          </a:p>
          <a:p>
            <a:r>
              <a:rPr lang="en-US" dirty="0"/>
              <a:t>Most </a:t>
            </a:r>
            <a:r>
              <a:rPr lang="en-US" dirty="0">
                <a:hlinkClick r:id="rId9"/>
              </a:rPr>
              <a:t>T-ALL / LBL</a:t>
            </a:r>
            <a:r>
              <a:rPr lang="en-US" dirty="0"/>
              <a:t> harbor T cell receptor gene rearrangement; simultaneous </a:t>
            </a:r>
            <a:r>
              <a:rPr lang="en-US" i="1" dirty="0"/>
              <a:t>IGH</a:t>
            </a:r>
            <a:r>
              <a:rPr lang="en-US" dirty="0"/>
              <a:t> gene rearrangement present in about 20% </a:t>
            </a:r>
          </a:p>
          <a:p>
            <a:r>
              <a:rPr lang="en-US" dirty="0"/>
              <a:t>In T-ALL / LBL, recurrent cytogenetic abnormalities can also be seen: </a:t>
            </a:r>
          </a:p>
          <a:p>
            <a:pPr lvl="1"/>
            <a:r>
              <a:rPr lang="en-US" dirty="0"/>
              <a:t>TCR loci at 14q11.2, 7p35 and 7p14-15, with various partner genes </a:t>
            </a:r>
          </a:p>
          <a:p>
            <a:pPr lvl="1"/>
            <a:r>
              <a:rPr lang="en-US" dirty="0"/>
              <a:t>Del (9p) with loss of tumor suppressor gene </a:t>
            </a:r>
            <a:r>
              <a:rPr lang="en-US" i="1" dirty="0"/>
              <a:t>CDKN2A</a:t>
            </a:r>
            <a:r>
              <a:rPr lang="en-US" dirty="0"/>
              <a:t> occurs in at least 30% </a:t>
            </a:r>
          </a:p>
          <a:p>
            <a:pPr lvl="1"/>
            <a:r>
              <a:rPr lang="en-US" i="1" dirty="0"/>
              <a:t>NOTCH1</a:t>
            </a:r>
            <a:r>
              <a:rPr lang="en-US" dirty="0"/>
              <a:t> gene mutations can lead to shorter survival in adult T-ALL / LBL</a:t>
            </a:r>
          </a:p>
          <a:p>
            <a:r>
              <a:rPr lang="en-US" dirty="0"/>
              <a:t>Reference: </a:t>
            </a:r>
            <a:r>
              <a:rPr lang="en-US" dirty="0" err="1">
                <a:hlinkClick r:id="rId10"/>
              </a:rPr>
              <a:t>Swerdlow</a:t>
            </a:r>
            <a:r>
              <a:rPr lang="en-US" dirty="0">
                <a:hlinkClick r:id="rId10"/>
              </a:rPr>
              <a:t>: WHO Classification of Tumors of </a:t>
            </a:r>
            <a:r>
              <a:rPr lang="en-US" dirty="0" err="1">
                <a:hlinkClick r:id="rId10"/>
              </a:rPr>
              <a:t>Haematopoietic</a:t>
            </a:r>
            <a:r>
              <a:rPr lang="en-US" dirty="0">
                <a:hlinkClick r:id="rId10"/>
              </a:rPr>
              <a:t> and Lymphoid Tissues (Medicine), 4th Edition, 2017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38976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Bone marrow neoplastic</a:t>
            </a:r>
            <a:br>
              <a:rPr lang="en-US" b="1" dirty="0"/>
            </a:br>
            <a:r>
              <a:rPr lang="en-US" b="1" dirty="0"/>
              <a:t>Acute lymphoblastic </a:t>
            </a:r>
            <a:r>
              <a:rPr lang="en-US" b="1" dirty="0" smtClean="0"/>
              <a:t>leukemia/lymphoma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Sample pathology report</a:t>
            </a:r>
          </a:p>
          <a:p>
            <a:r>
              <a:rPr lang="en-US" dirty="0"/>
              <a:t>Base of tongue, biopsy: </a:t>
            </a:r>
          </a:p>
          <a:p>
            <a:pPr lvl="1"/>
            <a:r>
              <a:rPr lang="en-US" dirty="0"/>
              <a:t>B lymphoblastic lymphoma, not otherwise specified (see microscopic description and FISH) </a:t>
            </a:r>
          </a:p>
          <a:p>
            <a:pPr lvl="1"/>
            <a:r>
              <a:rPr lang="en-US" dirty="0"/>
              <a:t>Microscopic description: Biopsy of the tongue shows benign squamous mucosa with an extensive and diffuse </a:t>
            </a:r>
            <a:r>
              <a:rPr lang="en-US" dirty="0" err="1"/>
              <a:t>subepithelial</a:t>
            </a:r>
            <a:r>
              <a:rPr lang="en-US" dirty="0"/>
              <a:t> infiltrate of medium sized to large neoplastic cells, some containing a prominent nucleolus. Mitoses and apoptotic bodies are readily observed. Immunohistochemistry demonstrates that the neoplastic cells are of precursor B cell origin (CD45+, PAX5+, CD79a+, </a:t>
            </a:r>
            <a:r>
              <a:rPr lang="en-US" dirty="0" err="1"/>
              <a:t>TdT</a:t>
            </a:r>
            <a:r>
              <a:rPr lang="en-US" dirty="0"/>
              <a:t>+, CD10+, CD43+, CD34 subset +, CD20 few scattered cells +). Not expressed are CD117, CD3, CD30, myeloperoxidase, lysozyme, EBV (EBER) and MYC. Proliferative fraction is &gt; 95% based on Ki67. </a:t>
            </a:r>
          </a:p>
          <a:p>
            <a:pPr lvl="1"/>
            <a:r>
              <a:rPr lang="en-US" dirty="0"/>
              <a:t>FISH: Interphase FISH analysis performed on formalin fixed paraffin embedded tissue shows the following results </a:t>
            </a:r>
          </a:p>
          <a:p>
            <a:pPr lvl="2"/>
            <a:r>
              <a:rPr lang="en-US" dirty="0"/>
              <a:t>Positive for </a:t>
            </a:r>
            <a:r>
              <a:rPr lang="en-US" dirty="0" err="1"/>
              <a:t>tetraploidy</a:t>
            </a:r>
            <a:r>
              <a:rPr lang="en-US" dirty="0"/>
              <a:t>, consistent with a favorable prognostic implication in B-ALL / LBL. </a:t>
            </a:r>
          </a:p>
          <a:p>
            <a:pPr lvl="2"/>
            <a:r>
              <a:rPr lang="en-US" dirty="0"/>
              <a:t>Negative for </a:t>
            </a:r>
            <a:r>
              <a:rPr lang="en-US" i="1" dirty="0"/>
              <a:t>MYC-IGH</a:t>
            </a:r>
            <a:r>
              <a:rPr lang="en-US" dirty="0"/>
              <a:t> t(8;14), </a:t>
            </a:r>
            <a:r>
              <a:rPr lang="en-US" i="1" dirty="0"/>
              <a:t>BCR-ABL</a:t>
            </a:r>
            <a:r>
              <a:rPr lang="en-US" dirty="0"/>
              <a:t> t(9;22), </a:t>
            </a:r>
            <a:r>
              <a:rPr lang="en-US" i="1" dirty="0"/>
              <a:t>BCL2</a:t>
            </a:r>
            <a:r>
              <a:rPr lang="en-US" dirty="0"/>
              <a:t> rearrangement and </a:t>
            </a:r>
            <a:r>
              <a:rPr lang="en-US" i="1" dirty="0"/>
              <a:t>BCL6</a:t>
            </a:r>
            <a:r>
              <a:rPr lang="en-US" dirty="0"/>
              <a:t> rearrangement. </a:t>
            </a:r>
          </a:p>
          <a:p>
            <a:pPr lvl="2"/>
            <a:r>
              <a:rPr lang="en-US" dirty="0"/>
              <a:t>No specific genetic abnormalities were identified in the FISH ALL panel to fulfill the diagnostic criteria of B-ALL/LBL with recurrent genetic abnormalities.</a:t>
            </a:r>
          </a:p>
        </p:txBody>
      </p:sp>
    </p:spTree>
    <p:extLst>
      <p:ext uri="{BB962C8B-B14F-4D97-AF65-F5344CB8AC3E}">
        <p14:creationId xmlns:p14="http://schemas.microsoft.com/office/powerpoint/2010/main" val="4256331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Epidemiology</a:t>
            </a:r>
          </a:p>
          <a:p>
            <a:pPr lvl="1"/>
            <a:r>
              <a:rPr lang="en-US" dirty="0"/>
              <a:t>Breast cancer is the commonly diagnosed cancer in females (24%) (</a:t>
            </a:r>
            <a:r>
              <a:rPr lang="en-US" dirty="0">
                <a:hlinkClick r:id="rId2"/>
              </a:rPr>
              <a:t>CA Cancer J </a:t>
            </a:r>
            <a:r>
              <a:rPr lang="en-US" dirty="0" err="1">
                <a:hlinkClick r:id="rId2"/>
              </a:rPr>
              <a:t>Clin</a:t>
            </a:r>
            <a:r>
              <a:rPr lang="en-US" dirty="0">
                <a:hlinkClick r:id="rId2"/>
              </a:rPr>
              <a:t> 2018;68:394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Leading cause of female cancer death worldwide (</a:t>
            </a:r>
            <a:r>
              <a:rPr lang="en-US" dirty="0">
                <a:hlinkClick r:id="rId2"/>
              </a:rPr>
              <a:t>CA Cancer J </a:t>
            </a:r>
            <a:r>
              <a:rPr lang="en-US" dirty="0" err="1">
                <a:hlinkClick r:id="rId2"/>
              </a:rPr>
              <a:t>Clin</a:t>
            </a:r>
            <a:r>
              <a:rPr lang="en-US" dirty="0">
                <a:hlinkClick r:id="rId2"/>
              </a:rPr>
              <a:t> 2018;68:394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8 - 9% of women diagnosed with invasive breast cancer before age 75 in North America and West Europe (</a:t>
            </a:r>
            <a:r>
              <a:rPr lang="en-US" dirty="0">
                <a:hlinkClick r:id="rId3"/>
              </a:rPr>
              <a:t>NIH: SEER Cancer Statistics Review (CSR) 1975-2018 [Accessed 23 June 2022]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Majority are sporadic; 5 - 10% of all breast cancers are associated with hereditary cancer susceptibility genes (</a:t>
            </a:r>
            <a:r>
              <a:rPr lang="en-US" dirty="0">
                <a:hlinkClick r:id="rId4"/>
              </a:rPr>
              <a:t>Am J Hum Genet 1991;48:232</a:t>
            </a:r>
            <a:r>
              <a:rPr lang="en-US" dirty="0"/>
              <a:t>, </a:t>
            </a:r>
            <a:r>
              <a:rPr lang="en-US" dirty="0" err="1">
                <a:hlinkClick r:id="rId5"/>
              </a:rPr>
              <a:t>Semin</a:t>
            </a:r>
            <a:r>
              <a:rPr lang="en-US" dirty="0">
                <a:hlinkClick r:id="rId5"/>
              </a:rPr>
              <a:t> </a:t>
            </a:r>
            <a:r>
              <a:rPr lang="en-US" dirty="0" err="1">
                <a:hlinkClick r:id="rId5"/>
              </a:rPr>
              <a:t>Oncol</a:t>
            </a:r>
            <a:r>
              <a:rPr lang="en-US" dirty="0">
                <a:hlinkClick r:id="rId5"/>
              </a:rPr>
              <a:t> 2016;43:528</a:t>
            </a:r>
            <a:r>
              <a:rPr lang="en-US" dirty="0"/>
              <a:t>, </a:t>
            </a:r>
            <a:r>
              <a:rPr lang="en-US" dirty="0" err="1">
                <a:hlinkClick r:id="rId6"/>
              </a:rPr>
              <a:t>Eur</a:t>
            </a:r>
            <a:r>
              <a:rPr lang="en-US" dirty="0">
                <a:hlinkClick r:id="rId6"/>
              </a:rPr>
              <a:t> J Hum Genet 2009;17:722</a:t>
            </a:r>
            <a:r>
              <a:rPr lang="en-US" dirty="0"/>
              <a:t>) </a:t>
            </a:r>
          </a:p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Breast </a:t>
            </a:r>
          </a:p>
          <a:p>
            <a:pPr lvl="1"/>
            <a:r>
              <a:rPr lang="en-US" dirty="0"/>
              <a:t>Can occur in axilla accessory breast tissue </a:t>
            </a:r>
          </a:p>
        </p:txBody>
      </p:sp>
    </p:spTree>
    <p:extLst>
      <p:ext uri="{BB962C8B-B14F-4D97-AF65-F5344CB8AC3E}">
        <p14:creationId xmlns:p14="http://schemas.microsoft.com/office/powerpoint/2010/main" val="388097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A rare, benign parenchymal lesion composed of disorganized red pulp without well formed white pulp </a:t>
            </a:r>
          </a:p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Circumscribed nodule in spleen </a:t>
            </a:r>
          </a:p>
          <a:p>
            <a:pPr lvl="1"/>
            <a:r>
              <a:rPr lang="en-US" dirty="0"/>
              <a:t>Composed of disorganized red pulp and absent white pulp </a:t>
            </a:r>
          </a:p>
          <a:p>
            <a:pPr lvl="1"/>
            <a:r>
              <a:rPr lang="en-US" dirty="0"/>
              <a:t>CD8 confirms the presence of disorganized sinuses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Also called </a:t>
            </a:r>
            <a:r>
              <a:rPr lang="en-US" dirty="0" err="1"/>
              <a:t>splenoma</a:t>
            </a:r>
            <a:r>
              <a:rPr lang="en-US" dirty="0"/>
              <a:t>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Epidemiology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Uncommon </a:t>
            </a:r>
          </a:p>
          <a:p>
            <a:pPr lvl="1"/>
            <a:r>
              <a:rPr lang="en-US" dirty="0"/>
              <a:t>Occurs in all age groups and exhibits no sex predilection </a:t>
            </a:r>
          </a:p>
          <a:p>
            <a:r>
              <a:rPr lang="en-US" b="1" dirty="0">
                <a:solidFill>
                  <a:srgbClr val="FF0000"/>
                </a:solidFill>
              </a:rPr>
              <a:t>Sites</a:t>
            </a:r>
          </a:p>
          <a:p>
            <a:pPr lvl="1"/>
            <a:r>
              <a:rPr lang="en-US" dirty="0"/>
              <a:t>Spleen </a:t>
            </a:r>
          </a:p>
        </p:txBody>
      </p:sp>
    </p:spTree>
    <p:extLst>
      <p:ext uri="{BB962C8B-B14F-4D97-AF65-F5344CB8AC3E}">
        <p14:creationId xmlns:p14="http://schemas.microsoft.com/office/powerpoint/2010/main" val="281389339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Etiology</a:t>
            </a:r>
          </a:p>
          <a:p>
            <a:pPr lvl="1"/>
            <a:r>
              <a:rPr lang="en-US" dirty="0"/>
              <a:t>Unknown </a:t>
            </a:r>
          </a:p>
          <a:p>
            <a:r>
              <a:rPr lang="en-US" b="1" dirty="0">
                <a:solidFill>
                  <a:srgbClr val="FF0000"/>
                </a:solidFill>
              </a:rPr>
              <a:t>Clinical features</a:t>
            </a:r>
          </a:p>
          <a:p>
            <a:pPr lvl="1"/>
            <a:r>
              <a:rPr lang="en-US" dirty="0"/>
              <a:t>Usually an incidental finding in an asymptomatic individual </a:t>
            </a:r>
          </a:p>
          <a:p>
            <a:pPr lvl="1"/>
            <a:r>
              <a:rPr lang="en-US" dirty="0"/>
              <a:t>May infrequently present with symptoms related to mass effect, such as pain or a palpable mass </a:t>
            </a:r>
          </a:p>
          <a:p>
            <a:pPr lvl="1"/>
            <a:r>
              <a:rPr lang="en-US" dirty="0"/>
              <a:t>Can present with hematologic complications associated with </a:t>
            </a:r>
            <a:r>
              <a:rPr lang="en-US" dirty="0" err="1"/>
              <a:t>hypersplenism</a:t>
            </a:r>
            <a:r>
              <a:rPr lang="en-US" dirty="0"/>
              <a:t>, such as thrombocytopenia and anemia (</a:t>
            </a:r>
            <a:r>
              <a:rPr lang="en-US" dirty="0">
                <a:hlinkClick r:id="rId2"/>
              </a:rPr>
              <a:t>Am J Case Rep 2022;23:e937195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Splenic rupture is rare </a:t>
            </a:r>
          </a:p>
          <a:p>
            <a:pPr lvl="1"/>
            <a:r>
              <a:rPr lang="en-US" dirty="0"/>
              <a:t>Rare cases associated with tuberous sclerosis and </a:t>
            </a:r>
            <a:r>
              <a:rPr lang="en-US" dirty="0" err="1"/>
              <a:t>Alagille</a:t>
            </a:r>
            <a:r>
              <a:rPr lang="en-US" dirty="0"/>
              <a:t> syndrome (</a:t>
            </a:r>
            <a:r>
              <a:rPr lang="en-US" dirty="0">
                <a:hlinkClick r:id="rId3"/>
              </a:rPr>
              <a:t>Fetal </a:t>
            </a:r>
            <a:r>
              <a:rPr lang="en-US" dirty="0" err="1">
                <a:hlinkClick r:id="rId3"/>
              </a:rPr>
              <a:t>Pediatr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Pathol</a:t>
            </a:r>
            <a:r>
              <a:rPr lang="en-US" dirty="0">
                <a:hlinkClick r:id="rId3"/>
              </a:rPr>
              <a:t> 2014;33:216</a:t>
            </a:r>
            <a:r>
              <a:rPr lang="en-US" dirty="0"/>
              <a:t>) </a:t>
            </a:r>
          </a:p>
          <a:p>
            <a:r>
              <a:rPr lang="en-US" b="1" dirty="0">
                <a:solidFill>
                  <a:srgbClr val="FF0000"/>
                </a:solidFill>
              </a:rPr>
              <a:t>Diagnosis</a:t>
            </a:r>
          </a:p>
          <a:p>
            <a:pPr lvl="1"/>
            <a:r>
              <a:rPr lang="en-US" dirty="0"/>
              <a:t>Radiology (ultrasound, CT or MRI) demonstrates the presence of a solid mass </a:t>
            </a:r>
          </a:p>
          <a:p>
            <a:pPr lvl="1"/>
            <a:r>
              <a:rPr lang="en-US" dirty="0"/>
              <a:t>Splenic biopsy (FNA, needle biopsy) </a:t>
            </a:r>
          </a:p>
          <a:p>
            <a:pPr lvl="1"/>
            <a:r>
              <a:rPr lang="en-US" dirty="0" err="1"/>
              <a:t>Splenectomy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757373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Radiology description</a:t>
            </a:r>
          </a:p>
          <a:p>
            <a:r>
              <a:rPr lang="en-US" dirty="0"/>
              <a:t>Increased blood flow on color Doppler ultrasound in the splenic lesion </a:t>
            </a:r>
          </a:p>
          <a:p>
            <a:r>
              <a:rPr lang="en-US" dirty="0"/>
              <a:t>Most appear on MRI as </a:t>
            </a:r>
            <a:r>
              <a:rPr lang="en-US" dirty="0" err="1"/>
              <a:t>isointense</a:t>
            </a:r>
            <a:r>
              <a:rPr lang="en-US" dirty="0"/>
              <a:t> lesions on T1 weighted image and heterogeneously </a:t>
            </a:r>
            <a:r>
              <a:rPr lang="en-US" dirty="0" err="1"/>
              <a:t>hyperintense</a:t>
            </a:r>
            <a:r>
              <a:rPr lang="en-US" dirty="0"/>
              <a:t> on T2 weighted image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49159"/>
            <a:ext cx="5654978" cy="2926080"/>
          </a:xfrm>
        </p:spPr>
      </p:pic>
      <p:sp>
        <p:nvSpPr>
          <p:cNvPr id="7" name="Rectangle 6"/>
          <p:cNvSpPr/>
          <p:nvPr/>
        </p:nvSpPr>
        <p:spPr>
          <a:xfrm>
            <a:off x="6673701" y="5073132"/>
            <a:ext cx="44340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Heterogenous</a:t>
            </a:r>
            <a:r>
              <a:rPr lang="en-US" dirty="0"/>
              <a:t> enhancing splenic lesion on CT</a:t>
            </a:r>
          </a:p>
        </p:txBody>
      </p:sp>
    </p:spTree>
    <p:extLst>
      <p:ext uri="{BB962C8B-B14F-4D97-AF65-F5344CB8AC3E}">
        <p14:creationId xmlns:p14="http://schemas.microsoft.com/office/powerpoint/2010/main" val="403340993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Gross description</a:t>
            </a:r>
          </a:p>
          <a:p>
            <a:r>
              <a:rPr lang="en-US" dirty="0"/>
              <a:t>Red circumscribed nodule, well demarcated from the uninvolved spleen </a:t>
            </a:r>
            <a:r>
              <a:rPr lang="en-US" sz="2200" dirty="0"/>
              <a:t>(</a:t>
            </a:r>
            <a:r>
              <a:rPr lang="en-US" sz="2200" dirty="0" err="1">
                <a:hlinkClick r:id="rId2"/>
              </a:rPr>
              <a:t>Semin</a:t>
            </a:r>
            <a:r>
              <a:rPr lang="en-US" sz="2200" dirty="0">
                <a:hlinkClick r:id="rId2"/>
              </a:rPr>
              <a:t> </a:t>
            </a:r>
            <a:r>
              <a:rPr lang="en-US" sz="2200" dirty="0" err="1">
                <a:hlinkClick r:id="rId2"/>
              </a:rPr>
              <a:t>Diagn</a:t>
            </a:r>
            <a:r>
              <a:rPr lang="en-US" sz="2200" dirty="0">
                <a:hlinkClick r:id="rId2"/>
              </a:rPr>
              <a:t> </a:t>
            </a:r>
            <a:r>
              <a:rPr lang="en-US" sz="2200" dirty="0" err="1">
                <a:hlinkClick r:id="rId2"/>
              </a:rPr>
              <a:t>Pathol</a:t>
            </a:r>
            <a:r>
              <a:rPr lang="en-US" sz="2200" dirty="0">
                <a:hlinkClick r:id="rId2"/>
              </a:rPr>
              <a:t> 2019;36:16</a:t>
            </a:r>
            <a:r>
              <a:rPr lang="en-US" sz="2200" dirty="0"/>
              <a:t>) </a:t>
            </a:r>
          </a:p>
          <a:p>
            <a:r>
              <a:rPr lang="en-US" dirty="0"/>
              <a:t>Usually single, rarely multiple </a:t>
            </a:r>
          </a:p>
          <a:p>
            <a:r>
              <a:rPr lang="en-US" dirty="0"/>
              <a:t>Median size of 50 mm (range: &lt; 10 - 100 mm) </a:t>
            </a:r>
            <a:r>
              <a:rPr lang="en-US" sz="2200" dirty="0"/>
              <a:t>(</a:t>
            </a:r>
            <a:r>
              <a:rPr lang="en-US" sz="2200" dirty="0" err="1">
                <a:hlinkClick r:id="rId3"/>
              </a:rPr>
              <a:t>Semin</a:t>
            </a:r>
            <a:r>
              <a:rPr lang="en-US" sz="2200" dirty="0">
                <a:hlinkClick r:id="rId3"/>
              </a:rPr>
              <a:t> </a:t>
            </a:r>
            <a:r>
              <a:rPr lang="en-US" sz="2200" dirty="0" err="1">
                <a:hlinkClick r:id="rId3"/>
              </a:rPr>
              <a:t>Diagn</a:t>
            </a:r>
            <a:r>
              <a:rPr lang="en-US" sz="2200" dirty="0">
                <a:hlinkClick r:id="rId3"/>
              </a:rPr>
              <a:t> </a:t>
            </a:r>
            <a:r>
              <a:rPr lang="en-US" sz="2200" dirty="0" err="1">
                <a:hlinkClick r:id="rId3"/>
              </a:rPr>
              <a:t>Pathol</a:t>
            </a:r>
            <a:r>
              <a:rPr lang="en-US" sz="2200" dirty="0">
                <a:hlinkClick r:id="rId3"/>
              </a:rPr>
              <a:t> 2021;38:159</a:t>
            </a:r>
            <a:r>
              <a:rPr lang="en-US" sz="2200" dirty="0"/>
              <a:t>) </a:t>
            </a:r>
          </a:p>
          <a:p>
            <a:r>
              <a:rPr lang="en-US" dirty="0"/>
              <a:t>Can have a bulging appearance that compresses the adjacent normal spleen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120463"/>
            <a:ext cx="5181600" cy="392142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81355" y="5105228"/>
            <a:ext cx="609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Intact spleen. The capsule is tan-red, focally hemorrhagic and smooth to slightly textured and slightly roughened with adhesions.</a:t>
            </a:r>
          </a:p>
        </p:txBody>
      </p:sp>
    </p:spTree>
    <p:extLst>
      <p:ext uri="{BB962C8B-B14F-4D97-AF65-F5344CB8AC3E}">
        <p14:creationId xmlns:p14="http://schemas.microsoft.com/office/powerpoint/2010/main" val="348090126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Microscopic (histologic) description</a:t>
            </a:r>
          </a:p>
          <a:p>
            <a:r>
              <a:rPr lang="en-US" dirty="0"/>
              <a:t>Benign vascular proliferation composed of disorganized red pulp elements (sinuses and cords) only (</a:t>
            </a:r>
            <a:r>
              <a:rPr lang="en-US" dirty="0">
                <a:hlinkClick r:id="rId2"/>
              </a:rPr>
              <a:t>Mod </a:t>
            </a:r>
            <a:r>
              <a:rPr lang="en-US" dirty="0" err="1">
                <a:hlinkClick r:id="rId2"/>
              </a:rPr>
              <a:t>Pathol</a:t>
            </a:r>
            <a:r>
              <a:rPr lang="en-US" dirty="0">
                <a:hlinkClick r:id="rId2"/>
              </a:rPr>
              <a:t> 2011;24:108</a:t>
            </a:r>
            <a:r>
              <a:rPr lang="en-US" dirty="0"/>
              <a:t>) </a:t>
            </a:r>
          </a:p>
          <a:p>
            <a:r>
              <a:rPr lang="en-US" dirty="0" err="1"/>
              <a:t>Unencapsulated</a:t>
            </a:r>
            <a:r>
              <a:rPr lang="en-US" dirty="0"/>
              <a:t> with borders that may be ill defined microscopically (</a:t>
            </a:r>
            <a:r>
              <a:rPr lang="en-US" dirty="0" err="1">
                <a:hlinkClick r:id="rId3"/>
              </a:rPr>
              <a:t>Semin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Diagn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Pathol</a:t>
            </a:r>
            <a:r>
              <a:rPr lang="en-US" dirty="0">
                <a:hlinkClick r:id="rId3"/>
              </a:rPr>
              <a:t> 2019;36:16</a:t>
            </a:r>
            <a:r>
              <a:rPr lang="en-US" dirty="0"/>
              <a:t>) </a:t>
            </a:r>
          </a:p>
          <a:p>
            <a:r>
              <a:rPr lang="en-US" dirty="0"/>
              <a:t>Scant fibrous </a:t>
            </a:r>
            <a:r>
              <a:rPr lang="en-US" dirty="0" err="1"/>
              <a:t>trabeculae</a:t>
            </a:r>
            <a:r>
              <a:rPr lang="en-US" dirty="0"/>
              <a:t> </a:t>
            </a:r>
          </a:p>
          <a:p>
            <a:r>
              <a:rPr lang="en-US" dirty="0"/>
              <a:t>No well formed white pulp </a:t>
            </a:r>
          </a:p>
          <a:p>
            <a:r>
              <a:rPr lang="en-US" dirty="0"/>
              <a:t>Usually lacks </a:t>
            </a:r>
            <a:r>
              <a:rPr lang="en-US" dirty="0" err="1"/>
              <a:t>cytologic</a:t>
            </a:r>
            <a:r>
              <a:rPr lang="en-US" dirty="0"/>
              <a:t> </a:t>
            </a:r>
            <a:r>
              <a:rPr lang="en-US" dirty="0" err="1"/>
              <a:t>atypia</a:t>
            </a:r>
            <a:r>
              <a:rPr lang="en-US" dirty="0"/>
              <a:t> </a:t>
            </a:r>
          </a:p>
          <a:p>
            <a:r>
              <a:rPr lang="en-US" dirty="0"/>
              <a:t>CD8+ sinuses present </a:t>
            </a:r>
          </a:p>
          <a:p>
            <a:r>
              <a:rPr lang="en-US" dirty="0"/>
              <a:t>Additional features may include focal sclerosis, calcifications, hemorrhage, </a:t>
            </a:r>
            <a:r>
              <a:rPr lang="en-US" dirty="0" err="1"/>
              <a:t>peliosis</a:t>
            </a:r>
            <a:r>
              <a:rPr lang="en-US" dirty="0"/>
              <a:t>, </a:t>
            </a:r>
            <a:r>
              <a:rPr lang="en-US" dirty="0" err="1"/>
              <a:t>plasmacytosis</a:t>
            </a:r>
            <a:r>
              <a:rPr lang="en-US" dirty="0"/>
              <a:t>, </a:t>
            </a:r>
            <a:r>
              <a:rPr lang="en-US" dirty="0" err="1"/>
              <a:t>extramedullary</a:t>
            </a:r>
            <a:r>
              <a:rPr lang="en-US" dirty="0"/>
              <a:t> hematopoiesis, </a:t>
            </a:r>
            <a:r>
              <a:rPr lang="en-US" dirty="0" err="1"/>
              <a:t>eosinophils</a:t>
            </a:r>
            <a:r>
              <a:rPr lang="en-US" dirty="0"/>
              <a:t> and mast cells </a:t>
            </a:r>
          </a:p>
          <a:p>
            <a:r>
              <a:rPr lang="en-US" dirty="0"/>
              <a:t>Rarely, scattered bizarre cells featuring ill defined cytoplasm and irregular nuclei with vesicular chromatin that are likely dendritic or stromal </a:t>
            </a:r>
            <a:r>
              <a:rPr lang="en-US" dirty="0" err="1"/>
              <a:t>myoid</a:t>
            </a:r>
            <a:r>
              <a:rPr lang="en-US" dirty="0"/>
              <a:t> in nature are identified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019800" y="1690688"/>
            <a:ext cx="6146533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7974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>
                <a:hlinkClick r:id="rId2"/>
              </a:rPr>
              <a:t>CD8</a:t>
            </a:r>
            <a:r>
              <a:rPr lang="en-US" dirty="0"/>
              <a:t>+, </a:t>
            </a:r>
            <a:r>
              <a:rPr lang="en-US" dirty="0">
                <a:hlinkClick r:id="rId3"/>
              </a:rPr>
              <a:t>CD31</a:t>
            </a:r>
            <a:r>
              <a:rPr lang="en-US" dirty="0"/>
              <a:t>+, </a:t>
            </a:r>
            <a:r>
              <a:rPr lang="en-US" dirty="0">
                <a:hlinkClick r:id="rId4"/>
              </a:rPr>
              <a:t>factor VIII</a:t>
            </a:r>
            <a:r>
              <a:rPr lang="en-US" dirty="0"/>
              <a:t>+, </a:t>
            </a:r>
            <a:r>
              <a:rPr lang="en-US" dirty="0" err="1">
                <a:hlinkClick r:id="rId5"/>
              </a:rPr>
              <a:t>vimentin</a:t>
            </a:r>
            <a:r>
              <a:rPr lang="en-US" dirty="0"/>
              <a:t>+ and variable </a:t>
            </a:r>
            <a:r>
              <a:rPr lang="en-US" dirty="0">
                <a:hlinkClick r:id="rId6"/>
              </a:rPr>
              <a:t>CD34</a:t>
            </a:r>
            <a:r>
              <a:rPr lang="en-US" dirty="0"/>
              <a:t>: sinus lining cells (</a:t>
            </a:r>
            <a:r>
              <a:rPr lang="en-US" dirty="0">
                <a:hlinkClick r:id="rId7"/>
              </a:rPr>
              <a:t>Arch </a:t>
            </a:r>
            <a:r>
              <a:rPr lang="en-US" dirty="0" err="1">
                <a:hlinkClick r:id="rId7"/>
              </a:rPr>
              <a:t>Pathol</a:t>
            </a:r>
            <a:r>
              <a:rPr lang="en-US" dirty="0">
                <a:hlinkClick r:id="rId7"/>
              </a:rPr>
              <a:t> Lab Med 2009;133:147</a:t>
            </a:r>
            <a:r>
              <a:rPr lang="en-US" dirty="0"/>
              <a:t>) </a:t>
            </a:r>
          </a:p>
          <a:p>
            <a:pPr lvl="1"/>
            <a:r>
              <a:rPr lang="en-US" dirty="0">
                <a:hlinkClick r:id="rId2"/>
              </a:rPr>
              <a:t>CD8</a:t>
            </a:r>
            <a:r>
              <a:rPr lang="en-US" dirty="0"/>
              <a:t> positivity is particularly helpful for distinguishing this lesion from other vascular lesions of the spleen </a:t>
            </a:r>
          </a:p>
          <a:p>
            <a:r>
              <a:rPr lang="en-US" dirty="0">
                <a:hlinkClick r:id="rId6"/>
              </a:rPr>
              <a:t>CD34</a:t>
            </a:r>
            <a:r>
              <a:rPr lang="en-US" dirty="0"/>
              <a:t>+, </a:t>
            </a:r>
            <a:r>
              <a:rPr lang="en-US" dirty="0">
                <a:hlinkClick r:id="rId3"/>
              </a:rPr>
              <a:t>CD31</a:t>
            </a:r>
            <a:r>
              <a:rPr lang="en-US" dirty="0"/>
              <a:t>+ and </a:t>
            </a:r>
            <a:r>
              <a:rPr lang="en-US" dirty="0">
                <a:hlinkClick r:id="rId2"/>
              </a:rPr>
              <a:t>CD8</a:t>
            </a:r>
            <a:r>
              <a:rPr lang="en-US" dirty="0"/>
              <a:t>- : capillaries </a:t>
            </a:r>
          </a:p>
          <a:p>
            <a:r>
              <a:rPr lang="en-US" dirty="0">
                <a:hlinkClick r:id="rId3"/>
              </a:rPr>
              <a:t>CD31</a:t>
            </a:r>
            <a:r>
              <a:rPr lang="en-US" dirty="0"/>
              <a:t>+, </a:t>
            </a:r>
            <a:r>
              <a:rPr lang="en-US" dirty="0">
                <a:hlinkClick r:id="rId6"/>
              </a:rPr>
              <a:t>CD34</a:t>
            </a:r>
            <a:r>
              <a:rPr lang="en-US" dirty="0"/>
              <a:t>- and </a:t>
            </a:r>
            <a:r>
              <a:rPr lang="en-US" dirty="0">
                <a:hlinkClick r:id="rId2"/>
              </a:rPr>
              <a:t>CD8</a:t>
            </a:r>
            <a:r>
              <a:rPr lang="en-US" dirty="0"/>
              <a:t>-: small veins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Negative stains</a:t>
            </a:r>
          </a:p>
          <a:p>
            <a:r>
              <a:rPr lang="en-US" dirty="0">
                <a:hlinkClick r:id="rId8"/>
              </a:rPr>
              <a:t>CD21</a:t>
            </a:r>
            <a:r>
              <a:rPr lang="en-US" dirty="0"/>
              <a:t>: no white pulp </a:t>
            </a:r>
          </a:p>
          <a:p>
            <a:r>
              <a:rPr lang="en-US" dirty="0">
                <a:hlinkClick r:id="rId9"/>
              </a:rPr>
              <a:t>SMA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96128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Lymph nodes &amp; spleen, </a:t>
            </a:r>
            <a:r>
              <a:rPr lang="en-US" sz="2800" b="1" dirty="0" err="1"/>
              <a:t>nonlymphoma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/>
              <a:t>Spleen-vascular tumors</a:t>
            </a:r>
            <a:br>
              <a:rPr lang="en-US" sz="2800" b="1" dirty="0"/>
            </a:br>
            <a:r>
              <a:rPr lang="en-US" sz="2800" b="1" dirty="0" err="1"/>
              <a:t>Hamartoma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Sample pathology report</a:t>
            </a:r>
          </a:p>
          <a:p>
            <a:r>
              <a:rPr lang="en-US" dirty="0"/>
              <a:t>Spleen, </a:t>
            </a:r>
            <a:r>
              <a:rPr lang="en-US" dirty="0" err="1"/>
              <a:t>splenectomy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Splenic </a:t>
            </a:r>
            <a:r>
              <a:rPr lang="en-US" dirty="0" err="1"/>
              <a:t>hamartoma</a:t>
            </a:r>
            <a:r>
              <a:rPr lang="en-US" dirty="0"/>
              <a:t> (see comment) </a:t>
            </a:r>
          </a:p>
          <a:p>
            <a:pPr lvl="1"/>
            <a:r>
              <a:rPr lang="en-US" dirty="0"/>
              <a:t>Comment: </a:t>
            </a:r>
            <a:r>
              <a:rPr lang="en-US" dirty="0" err="1"/>
              <a:t>Histopathologic</a:t>
            </a:r>
            <a:r>
              <a:rPr lang="en-US" dirty="0"/>
              <a:t> examination of the [size] cm mass revealed a vaguely demarcated area showing red pulp without white pulp. </a:t>
            </a:r>
            <a:r>
              <a:rPr lang="en-US" dirty="0" err="1"/>
              <a:t>Immunohistochemical</a:t>
            </a:r>
            <a:r>
              <a:rPr lang="en-US" dirty="0"/>
              <a:t> staining was performed on block [X]. CD8 stains the endothelium of normal splenic sinuses in the normal splenic tissue as well as the disorganized sinuses in the </a:t>
            </a:r>
            <a:r>
              <a:rPr lang="en-US" dirty="0" err="1"/>
              <a:t>hamartoma</a:t>
            </a:r>
            <a:r>
              <a:rPr lang="en-US" dirty="0"/>
              <a:t>. CD20 and CD3 staining revealed a lack of B cells and rare T cells, respectively, within the </a:t>
            </a:r>
            <a:r>
              <a:rPr lang="en-US" dirty="0" err="1"/>
              <a:t>hamartoma</a:t>
            </a:r>
            <a:r>
              <a:rPr lang="en-US" dirty="0"/>
              <a:t>. Normal white pulp stains with CD20 with peripheral CD3 positive T cells. Kappa and lambda RNA staining revealed polytypic plasma cells throughout the tissue, without monotypic staining in the normal splenic white pulp. The findings support a diagnosis of splenic </a:t>
            </a:r>
            <a:r>
              <a:rPr lang="en-US" dirty="0" err="1"/>
              <a:t>hamartoma</a:t>
            </a:r>
            <a:r>
              <a:rPr lang="en-US" dirty="0"/>
              <a:t>. </a:t>
            </a:r>
            <a:r>
              <a:rPr lang="en-US" dirty="0" err="1"/>
              <a:t>Extramedullary</a:t>
            </a:r>
            <a:r>
              <a:rPr lang="en-US" dirty="0"/>
              <a:t> hematopoiesis is present and commonly found in splenic </a:t>
            </a:r>
            <a:r>
              <a:rPr lang="en-US" dirty="0" err="1"/>
              <a:t>hamartomas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70110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Definition / general</a:t>
            </a:r>
          </a:p>
          <a:p>
            <a:pPr lvl="1"/>
            <a:r>
              <a:rPr lang="en-US" dirty="0"/>
              <a:t>Malignant epithelial tumor of the </a:t>
            </a:r>
            <a:r>
              <a:rPr lang="en-US" dirty="0" err="1"/>
              <a:t>thymic</a:t>
            </a:r>
            <a:r>
              <a:rPr lang="en-US" dirty="0"/>
              <a:t> gland </a:t>
            </a:r>
          </a:p>
          <a:p>
            <a:r>
              <a:rPr lang="en-US" b="1" dirty="0">
                <a:solidFill>
                  <a:srgbClr val="FF0000"/>
                </a:solidFill>
              </a:rPr>
              <a:t>Essential features</a:t>
            </a:r>
          </a:p>
          <a:p>
            <a:pPr lvl="1"/>
            <a:r>
              <a:rPr lang="en-US" dirty="0"/>
              <a:t>Malignant </a:t>
            </a:r>
          </a:p>
          <a:p>
            <a:pPr lvl="1"/>
            <a:r>
              <a:rPr lang="en-US" dirty="0"/>
              <a:t>Lobulated architecture comprised of cellular lobules intersected by fibrous bands </a:t>
            </a:r>
          </a:p>
          <a:p>
            <a:pPr lvl="1"/>
            <a:r>
              <a:rPr lang="en-US" dirty="0"/>
              <a:t>Neoplastic cells: epithelial cells </a:t>
            </a:r>
          </a:p>
          <a:p>
            <a:pPr lvl="1"/>
            <a:r>
              <a:rPr lang="en-US" dirty="0" err="1"/>
              <a:t>Thymocytes</a:t>
            </a:r>
            <a:r>
              <a:rPr lang="en-US" dirty="0"/>
              <a:t> are reactive </a:t>
            </a:r>
          </a:p>
          <a:p>
            <a:pPr lvl="1"/>
            <a:r>
              <a:rPr lang="en-US" dirty="0"/>
              <a:t>Prognostic parameters: </a:t>
            </a:r>
          </a:p>
          <a:p>
            <a:pPr lvl="2"/>
            <a:r>
              <a:rPr lang="en-US" dirty="0"/>
              <a:t>Stage </a:t>
            </a:r>
          </a:p>
          <a:p>
            <a:pPr lvl="2"/>
            <a:r>
              <a:rPr lang="en-US" dirty="0"/>
              <a:t>Completeness of resection </a:t>
            </a:r>
          </a:p>
          <a:p>
            <a:pPr lvl="2"/>
            <a:r>
              <a:rPr lang="en-US" dirty="0"/>
              <a:t>Morphology (as defined by WHO) </a:t>
            </a:r>
          </a:p>
          <a:p>
            <a:r>
              <a:rPr lang="en-US" b="1" dirty="0">
                <a:solidFill>
                  <a:srgbClr val="FF0000"/>
                </a:solidFill>
              </a:rPr>
              <a:t>Terminology</a:t>
            </a:r>
          </a:p>
          <a:p>
            <a:pPr lvl="1"/>
            <a:r>
              <a:rPr lang="en-US" dirty="0"/>
              <a:t>WHO type B3 (by some authors referred to as atypical </a:t>
            </a:r>
            <a:r>
              <a:rPr lang="en-US" dirty="0" err="1"/>
              <a:t>thymoma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Anterior (</a:t>
            </a:r>
            <a:r>
              <a:rPr lang="en-US" dirty="0" err="1"/>
              <a:t>prevascular</a:t>
            </a:r>
            <a:r>
              <a:rPr lang="en-US" dirty="0"/>
              <a:t>) mediastinum (</a:t>
            </a:r>
            <a:r>
              <a:rPr lang="en-US" dirty="0">
                <a:hlinkClick r:id="rId2"/>
              </a:rPr>
              <a:t>J </a:t>
            </a:r>
            <a:r>
              <a:rPr lang="en-US" dirty="0" err="1">
                <a:hlinkClick r:id="rId2"/>
              </a:rPr>
              <a:t>Thorac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2014;9:S97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Middle (visceral) mediastinum </a:t>
            </a:r>
          </a:p>
          <a:p>
            <a:pPr lvl="1"/>
            <a:r>
              <a:rPr lang="en-US" dirty="0"/>
              <a:t>Posterior (paravertebral) mediastinum </a:t>
            </a:r>
          </a:p>
        </p:txBody>
      </p:sp>
    </p:spTree>
    <p:extLst>
      <p:ext uri="{BB962C8B-B14F-4D97-AF65-F5344CB8AC3E}">
        <p14:creationId xmlns:p14="http://schemas.microsoft.com/office/powerpoint/2010/main" val="12286240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3300" b="1" dirty="0">
                <a:solidFill>
                  <a:srgbClr val="FF0000"/>
                </a:solidFill>
              </a:rPr>
              <a:t>Epidemiology</a:t>
            </a:r>
          </a:p>
          <a:p>
            <a:r>
              <a:rPr lang="en-US" dirty="0"/>
              <a:t>Most common solitary lesion in mediastinum and </a:t>
            </a:r>
            <a:r>
              <a:rPr lang="en-US" dirty="0" err="1"/>
              <a:t>prevascular</a:t>
            </a:r>
            <a:r>
              <a:rPr lang="en-US" dirty="0"/>
              <a:t> (anterior) mediastinum in adults (</a:t>
            </a:r>
            <a:r>
              <a:rPr lang="en-US" dirty="0">
                <a:hlinkClick r:id="rId2"/>
              </a:rPr>
              <a:t>J </a:t>
            </a:r>
            <a:r>
              <a:rPr lang="en-US" dirty="0" err="1">
                <a:hlinkClick r:id="rId2"/>
              </a:rPr>
              <a:t>Thorac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2020;15:568</a:t>
            </a:r>
            <a:r>
              <a:rPr lang="en-US" dirty="0"/>
              <a:t>) </a:t>
            </a:r>
          </a:p>
          <a:p>
            <a:r>
              <a:rPr lang="en-US" dirty="0"/>
              <a:t>1 - 5 per million population per year in adults </a:t>
            </a:r>
          </a:p>
          <a:p>
            <a:r>
              <a:rPr lang="en-US" dirty="0"/>
              <a:t>Any age, peak 40 - 60 years old (</a:t>
            </a:r>
            <a:r>
              <a:rPr lang="en-US" dirty="0">
                <a:hlinkClick r:id="rId3"/>
              </a:rPr>
              <a:t>Mayo </a:t>
            </a:r>
            <a:r>
              <a:rPr lang="en-US" dirty="0" err="1">
                <a:hlinkClick r:id="rId3"/>
              </a:rPr>
              <a:t>Clin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Proc</a:t>
            </a:r>
            <a:r>
              <a:rPr lang="en-US" dirty="0">
                <a:hlinkClick r:id="rId3"/>
              </a:rPr>
              <a:t> 1993;68:1110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J </a:t>
            </a:r>
            <a:r>
              <a:rPr lang="en-US" dirty="0" err="1">
                <a:hlinkClick r:id="rId4"/>
              </a:rPr>
              <a:t>Thorac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Oncol</a:t>
            </a:r>
            <a:r>
              <a:rPr lang="en-US" dirty="0">
                <a:hlinkClick r:id="rId4"/>
              </a:rPr>
              <a:t> 2015;10:691</a:t>
            </a:r>
            <a:r>
              <a:rPr lang="en-US" dirty="0"/>
              <a:t>) </a:t>
            </a:r>
          </a:p>
          <a:p>
            <a:r>
              <a:rPr lang="en-US" dirty="0"/>
              <a:t>M = F </a:t>
            </a:r>
          </a:p>
          <a:p>
            <a:r>
              <a:rPr lang="en-US" dirty="0"/>
              <a:t>34 - 40% associated with </a:t>
            </a:r>
            <a:r>
              <a:rPr lang="en-US" dirty="0" err="1"/>
              <a:t>paraneoplastic</a:t>
            </a:r>
            <a:r>
              <a:rPr lang="en-US" dirty="0"/>
              <a:t> / autoimmune syndromes </a:t>
            </a:r>
          </a:p>
          <a:p>
            <a:pPr lvl="1"/>
            <a:r>
              <a:rPr lang="en-US" dirty="0"/>
              <a:t>Myasthenia gravis (MG) </a:t>
            </a:r>
          </a:p>
          <a:p>
            <a:pPr lvl="2"/>
            <a:r>
              <a:rPr lang="en-US" dirty="0"/>
              <a:t>15 - 21% of patients with MG have </a:t>
            </a:r>
            <a:r>
              <a:rPr lang="en-US" dirty="0" err="1"/>
              <a:t>thymoma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May present with </a:t>
            </a:r>
            <a:r>
              <a:rPr lang="en-US" dirty="0" err="1"/>
              <a:t>thymic</a:t>
            </a:r>
            <a:r>
              <a:rPr lang="en-US" dirty="0"/>
              <a:t> follicular hyperplasia </a:t>
            </a:r>
          </a:p>
          <a:p>
            <a:pPr lvl="2"/>
            <a:r>
              <a:rPr lang="en-US" dirty="0"/>
              <a:t>33 - 40% of patients with </a:t>
            </a:r>
            <a:r>
              <a:rPr lang="en-US" dirty="0" err="1"/>
              <a:t>thymoma</a:t>
            </a:r>
            <a:r>
              <a:rPr lang="en-US" dirty="0"/>
              <a:t> have MG (</a:t>
            </a:r>
            <a:r>
              <a:rPr lang="en-US" dirty="0">
                <a:hlinkClick r:id="rId4"/>
              </a:rPr>
              <a:t>J </a:t>
            </a:r>
            <a:r>
              <a:rPr lang="en-US" dirty="0" err="1">
                <a:hlinkClick r:id="rId4"/>
              </a:rPr>
              <a:t>Thorac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Oncol</a:t>
            </a:r>
            <a:r>
              <a:rPr lang="en-US" dirty="0">
                <a:hlinkClick r:id="rId4"/>
              </a:rPr>
              <a:t> 2015;10:691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J </a:t>
            </a:r>
            <a:r>
              <a:rPr lang="en-US" dirty="0" err="1">
                <a:hlinkClick r:id="rId5"/>
              </a:rPr>
              <a:t>Thorac</a:t>
            </a:r>
            <a:r>
              <a:rPr lang="en-US" dirty="0">
                <a:hlinkClick r:id="rId5"/>
              </a:rPr>
              <a:t> </a:t>
            </a:r>
            <a:r>
              <a:rPr lang="en-US" dirty="0" err="1">
                <a:hlinkClick r:id="rId5"/>
              </a:rPr>
              <a:t>Oncol</a:t>
            </a:r>
            <a:r>
              <a:rPr lang="en-US" dirty="0">
                <a:hlinkClick r:id="rId5"/>
              </a:rPr>
              <a:t> 2018;13:436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Other neuromuscular syndromes / diseases (Lambert-Eaton syndrome, </a:t>
            </a:r>
            <a:r>
              <a:rPr lang="en-US" dirty="0" err="1"/>
              <a:t>myotonic</a:t>
            </a:r>
            <a:r>
              <a:rPr lang="en-US" dirty="0"/>
              <a:t> dystrophy) </a:t>
            </a:r>
          </a:p>
          <a:p>
            <a:pPr lvl="1"/>
            <a:r>
              <a:rPr lang="en-US" dirty="0"/>
              <a:t>Autoimmune diseases (systemic lupus </a:t>
            </a:r>
            <a:r>
              <a:rPr lang="en-US" dirty="0" err="1"/>
              <a:t>erythematosus</a:t>
            </a:r>
            <a:r>
              <a:rPr lang="en-US" dirty="0"/>
              <a:t>, </a:t>
            </a:r>
            <a:r>
              <a:rPr lang="en-US" dirty="0" err="1"/>
              <a:t>polymyositis</a:t>
            </a:r>
            <a:r>
              <a:rPr lang="en-US" dirty="0"/>
              <a:t>, myocarditis, </a:t>
            </a:r>
            <a:r>
              <a:rPr lang="en-US" dirty="0" err="1"/>
              <a:t>Sjögren</a:t>
            </a:r>
            <a:r>
              <a:rPr lang="en-US" dirty="0"/>
              <a:t> syndrome, ulcerative colitis) </a:t>
            </a:r>
          </a:p>
          <a:p>
            <a:pPr lvl="1"/>
            <a:r>
              <a:rPr lang="en-US" dirty="0"/>
              <a:t>Endocrine disorders (Addison disease, hyperthyroidism) </a:t>
            </a:r>
          </a:p>
          <a:p>
            <a:pPr lvl="1"/>
            <a:r>
              <a:rPr lang="en-US" dirty="0"/>
              <a:t>Hematologic diseases (</a:t>
            </a:r>
            <a:r>
              <a:rPr lang="en-US" dirty="0" err="1"/>
              <a:t>hypogamaglobulinemia</a:t>
            </a:r>
            <a:r>
              <a:rPr lang="en-US" dirty="0"/>
              <a:t>, red cell aplasia, pancytopenia), aplastic anemia </a:t>
            </a:r>
          </a:p>
          <a:p>
            <a:pPr lvl="1"/>
            <a:r>
              <a:rPr lang="en-US" dirty="0"/>
              <a:t>Others (hypertrophic pulmonary </a:t>
            </a:r>
            <a:r>
              <a:rPr lang="en-US" dirty="0" err="1"/>
              <a:t>osteoarthropathy</a:t>
            </a:r>
            <a:r>
              <a:rPr lang="en-US" dirty="0"/>
              <a:t>) (</a:t>
            </a:r>
            <a:r>
              <a:rPr lang="en-US" dirty="0">
                <a:hlinkClick r:id="rId3"/>
              </a:rPr>
              <a:t>Mayo </a:t>
            </a:r>
            <a:r>
              <a:rPr lang="en-US" dirty="0" err="1">
                <a:hlinkClick r:id="rId3"/>
              </a:rPr>
              <a:t>Clin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Proc</a:t>
            </a:r>
            <a:r>
              <a:rPr lang="en-US" dirty="0">
                <a:hlinkClick r:id="rId3"/>
              </a:rPr>
              <a:t> 1993;68:1110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Patients with </a:t>
            </a:r>
            <a:r>
              <a:rPr lang="en-US" dirty="0" err="1"/>
              <a:t>thymoma</a:t>
            </a:r>
            <a:r>
              <a:rPr lang="en-US" dirty="0"/>
              <a:t> and </a:t>
            </a:r>
            <a:r>
              <a:rPr lang="en-US" dirty="0" err="1"/>
              <a:t>paraneoplastic</a:t>
            </a:r>
            <a:r>
              <a:rPr lang="en-US" dirty="0"/>
              <a:t> / autoimmune syndrome: more commonly younger, female, smaller tumors, B2 or B3 subtype, lower stage, R0 resection (</a:t>
            </a:r>
            <a:r>
              <a:rPr lang="en-US" dirty="0">
                <a:hlinkClick r:id="rId5"/>
              </a:rPr>
              <a:t>J </a:t>
            </a:r>
            <a:r>
              <a:rPr lang="en-US" dirty="0" err="1">
                <a:hlinkClick r:id="rId5"/>
              </a:rPr>
              <a:t>Thorac</a:t>
            </a:r>
            <a:r>
              <a:rPr lang="en-US" dirty="0">
                <a:hlinkClick r:id="rId5"/>
              </a:rPr>
              <a:t> </a:t>
            </a:r>
            <a:r>
              <a:rPr lang="en-US" dirty="0" err="1">
                <a:hlinkClick r:id="rId5"/>
              </a:rPr>
              <a:t>Oncol</a:t>
            </a:r>
            <a:r>
              <a:rPr lang="en-US" dirty="0">
                <a:hlinkClick r:id="rId5"/>
              </a:rPr>
              <a:t> 2018;13:436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694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473" y="1224689"/>
            <a:ext cx="12010555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40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Invasive breast cancer of no special type (NST</a:t>
            </a:r>
            <a:r>
              <a:rPr lang="en-US" sz="3200" b="1" dirty="0" smtClean="0"/>
              <a:t>) - </a:t>
            </a:r>
            <a:r>
              <a:rPr lang="en-US" sz="3200" dirty="0"/>
              <a:t>Etiology</a:t>
            </a:r>
            <a:br>
              <a:rPr lang="en-US" sz="3200" dirty="0"/>
            </a:b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Origin </a:t>
            </a:r>
            <a:r>
              <a:rPr lang="en-US" dirty="0"/>
              <a:t>of breast cancer is multifactorial and complex but most studies point to hormones, reproductive factors, diet, environment and genetics as general factors </a:t>
            </a:r>
          </a:p>
          <a:p>
            <a:r>
              <a:rPr lang="en-US" dirty="0"/>
              <a:t>After menopause, about 40% of risk is modifiable (</a:t>
            </a:r>
            <a:r>
              <a:rPr lang="en-US" dirty="0">
                <a:hlinkClick r:id="rId2"/>
              </a:rPr>
              <a:t>Am J </a:t>
            </a:r>
            <a:r>
              <a:rPr lang="en-US" dirty="0" err="1">
                <a:hlinkClick r:id="rId2"/>
              </a:rPr>
              <a:t>Epidemiol</a:t>
            </a:r>
            <a:r>
              <a:rPr lang="en-US" dirty="0">
                <a:hlinkClick r:id="rId2"/>
              </a:rPr>
              <a:t> 2008;168:404</a:t>
            </a:r>
            <a:r>
              <a:rPr lang="en-US" dirty="0"/>
              <a:t>) </a:t>
            </a:r>
          </a:p>
          <a:p>
            <a:r>
              <a:rPr lang="en-US" dirty="0">
                <a:solidFill>
                  <a:srgbClr val="FF0000"/>
                </a:solidFill>
              </a:rPr>
              <a:t>Hormone related risk factors: </a:t>
            </a:r>
          </a:p>
          <a:p>
            <a:pPr lvl="1"/>
            <a:r>
              <a:rPr lang="en-US" dirty="0"/>
              <a:t>Prolonged exposure to estrogen: early menarche, late menopause, </a:t>
            </a:r>
            <a:r>
              <a:rPr lang="en-US" dirty="0" err="1"/>
              <a:t>nulliparity</a:t>
            </a:r>
            <a:r>
              <a:rPr lang="en-US" dirty="0"/>
              <a:t>, having first child after age 30 and lack of breast feeding (</a:t>
            </a:r>
            <a:r>
              <a:rPr lang="en-US" dirty="0">
                <a:hlinkClick r:id="rId3"/>
              </a:rPr>
              <a:t>Br J Cancer 2009;100:538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Postmenopausal women with obesity and estrogen producing ovarian tumors (</a:t>
            </a:r>
            <a:r>
              <a:rPr lang="en-US" dirty="0">
                <a:hlinkClick r:id="rId4"/>
              </a:rPr>
              <a:t>BJOG 2006;113:1160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Women using combined hormone replacement therapy with </a:t>
            </a:r>
            <a:r>
              <a:rPr lang="en-US" dirty="0" err="1"/>
              <a:t>progestins</a:t>
            </a:r>
            <a:r>
              <a:rPr lang="en-US" dirty="0"/>
              <a:t> or estrogens alone (</a:t>
            </a:r>
            <a:r>
              <a:rPr lang="en-US" dirty="0" err="1">
                <a:hlinkClick r:id="rId5"/>
              </a:rPr>
              <a:t>Int</a:t>
            </a:r>
            <a:r>
              <a:rPr lang="en-US" dirty="0">
                <a:hlinkClick r:id="rId5"/>
              </a:rPr>
              <a:t> J Cancer 2007;121:645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Risk with oral contraceptives is controversial (</a:t>
            </a:r>
            <a:r>
              <a:rPr lang="en-US" dirty="0">
                <a:hlinkClick r:id="rId6"/>
              </a:rPr>
              <a:t>Mayo </a:t>
            </a:r>
            <a:r>
              <a:rPr lang="en-US" dirty="0" err="1">
                <a:hlinkClick r:id="rId6"/>
              </a:rPr>
              <a:t>Clin</a:t>
            </a:r>
            <a:r>
              <a:rPr lang="en-US" dirty="0">
                <a:hlinkClick r:id="rId6"/>
              </a:rPr>
              <a:t> </a:t>
            </a:r>
            <a:r>
              <a:rPr lang="en-US" dirty="0" err="1">
                <a:hlinkClick r:id="rId6"/>
              </a:rPr>
              <a:t>Proc</a:t>
            </a:r>
            <a:r>
              <a:rPr lang="en-US" dirty="0">
                <a:hlinkClick r:id="rId6"/>
              </a:rPr>
              <a:t> 2006;81:1290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Associated with increased risk of hormone receptor positive breast cancer (</a:t>
            </a:r>
            <a:r>
              <a:rPr lang="en-US" dirty="0">
                <a:hlinkClick r:id="rId7"/>
              </a:rPr>
              <a:t>Breast Cancer Res Treat 2014;144:1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Parity may be associated with an increased risk of triple negative breast cancers </a:t>
            </a:r>
          </a:p>
          <a:p>
            <a:r>
              <a:rPr lang="en-US" dirty="0">
                <a:solidFill>
                  <a:srgbClr val="FF0000"/>
                </a:solidFill>
              </a:rPr>
              <a:t>Hormone factors associated with reduced risk of breast cancer: </a:t>
            </a:r>
          </a:p>
          <a:p>
            <a:pPr lvl="1"/>
            <a:r>
              <a:rPr lang="en-US" dirty="0"/>
              <a:t>Oophorectomy before age 35 or first child before age 18 </a:t>
            </a:r>
          </a:p>
          <a:p>
            <a:pPr lvl="1"/>
            <a:r>
              <a:rPr lang="en-US" dirty="0"/>
              <a:t>Obesity prior to age 40 - due to </a:t>
            </a:r>
            <a:r>
              <a:rPr lang="en-US" dirty="0" err="1"/>
              <a:t>anovulatory</a:t>
            </a:r>
            <a:r>
              <a:rPr lang="en-US" dirty="0"/>
              <a:t> cycles and lower progesterone levels in late cycle (</a:t>
            </a:r>
            <a:r>
              <a:rPr lang="en-US" dirty="0">
                <a:hlinkClick r:id="rId8"/>
              </a:rPr>
              <a:t>J </a:t>
            </a:r>
            <a:r>
              <a:rPr lang="en-US" dirty="0" err="1">
                <a:hlinkClick r:id="rId8"/>
              </a:rPr>
              <a:t>Natl</a:t>
            </a:r>
            <a:r>
              <a:rPr lang="en-US" dirty="0">
                <a:hlinkClick r:id="rId8"/>
              </a:rPr>
              <a:t> Cancer </a:t>
            </a:r>
            <a:r>
              <a:rPr lang="en-US" dirty="0" err="1">
                <a:hlinkClick r:id="rId8"/>
              </a:rPr>
              <a:t>Inst</a:t>
            </a:r>
            <a:r>
              <a:rPr lang="en-US" dirty="0">
                <a:hlinkClick r:id="rId8"/>
              </a:rPr>
              <a:t> 2011;103:250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4054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524" y="1690688"/>
            <a:ext cx="11788952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980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2981" y="1027906"/>
            <a:ext cx="6626038" cy="53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4833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Clinical </a:t>
            </a:r>
            <a:r>
              <a:rPr lang="en-US" sz="2800" b="1" dirty="0"/>
              <a:t>features</a:t>
            </a:r>
            <a:r>
              <a:rPr lang="en-US" sz="2800" b="1" dirty="0">
                <a:solidFill>
                  <a:srgbClr val="FF0000"/>
                </a:solidFill>
              </a:rPr>
              <a:t/>
            </a:r>
            <a:br>
              <a:rPr lang="en-US" sz="2800" b="1" dirty="0">
                <a:solidFill>
                  <a:srgbClr val="FF0000"/>
                </a:solidFill>
              </a:rPr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Malignant</a:t>
            </a:r>
            <a:r>
              <a:rPr lang="en-US" dirty="0"/>
              <a:t>; </a:t>
            </a:r>
            <a:r>
              <a:rPr lang="en-US" dirty="0" err="1"/>
              <a:t>thymomas</a:t>
            </a:r>
            <a:r>
              <a:rPr lang="en-US" dirty="0"/>
              <a:t> can invade, recur, metastasize and rarely lead to death (</a:t>
            </a:r>
            <a:r>
              <a:rPr lang="en-US" dirty="0">
                <a:hlinkClick r:id="rId2"/>
              </a:rPr>
              <a:t>J </a:t>
            </a:r>
            <a:r>
              <a:rPr lang="en-US" dirty="0" err="1">
                <a:hlinkClick r:id="rId2"/>
              </a:rPr>
              <a:t>Thorac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2015;10:691</a:t>
            </a:r>
            <a:r>
              <a:rPr lang="en-US" dirty="0"/>
              <a:t>) </a:t>
            </a:r>
          </a:p>
          <a:p>
            <a:r>
              <a:rPr lang="en-US" dirty="0"/>
              <a:t>May be incidental and asymptomatic (</a:t>
            </a:r>
            <a:r>
              <a:rPr lang="en-US" dirty="0">
                <a:hlinkClick r:id="rId3"/>
              </a:rPr>
              <a:t>Mayo </a:t>
            </a:r>
            <a:r>
              <a:rPr lang="en-US" dirty="0" err="1">
                <a:hlinkClick r:id="rId3"/>
              </a:rPr>
              <a:t>Clin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Proc</a:t>
            </a:r>
            <a:r>
              <a:rPr lang="en-US" dirty="0">
                <a:hlinkClick r:id="rId3"/>
              </a:rPr>
              <a:t> 1993;68:1110</a:t>
            </a:r>
            <a:r>
              <a:rPr lang="en-US" dirty="0"/>
              <a:t>) </a:t>
            </a:r>
          </a:p>
          <a:p>
            <a:r>
              <a:rPr lang="en-US" dirty="0"/>
              <a:t>Symptoms: </a:t>
            </a:r>
          </a:p>
          <a:p>
            <a:pPr lvl="1"/>
            <a:r>
              <a:rPr lang="en-US" dirty="0"/>
              <a:t>Due to compression of adjacent structures: shortness of breath, cough, wheezing, superior vena cava syndrome (swollen face, neck, upper extremities) </a:t>
            </a:r>
          </a:p>
          <a:p>
            <a:pPr lvl="1"/>
            <a:r>
              <a:rPr lang="en-US" dirty="0"/>
              <a:t>Systemic: fever, weight loss </a:t>
            </a:r>
          </a:p>
          <a:p>
            <a:pPr lvl="1"/>
            <a:r>
              <a:rPr lang="en-US" dirty="0"/>
              <a:t>Due to </a:t>
            </a:r>
            <a:r>
              <a:rPr lang="en-US" dirty="0" err="1"/>
              <a:t>paraneoplastic</a:t>
            </a:r>
            <a:r>
              <a:rPr lang="en-US" dirty="0"/>
              <a:t> syndrome</a:t>
            </a:r>
          </a:p>
          <a:p>
            <a:r>
              <a:rPr lang="en-US" dirty="0"/>
              <a:t>Overall 5 year disease free survival: 91.7% (</a:t>
            </a:r>
            <a:r>
              <a:rPr lang="en-US" dirty="0">
                <a:hlinkClick r:id="rId2"/>
              </a:rPr>
              <a:t>J </a:t>
            </a:r>
            <a:r>
              <a:rPr lang="en-US" dirty="0" err="1">
                <a:hlinkClick r:id="rId2"/>
              </a:rPr>
              <a:t>Thorac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2015;10:691</a:t>
            </a:r>
            <a:r>
              <a:rPr lang="en-US" dirty="0"/>
              <a:t>) </a:t>
            </a:r>
          </a:p>
          <a:p>
            <a:r>
              <a:rPr lang="en-US" dirty="0"/>
              <a:t>10 year survival based on histology (</a:t>
            </a:r>
            <a:r>
              <a:rPr lang="en-US" dirty="0">
                <a:hlinkClick r:id="rId4"/>
              </a:rPr>
              <a:t>Ann </a:t>
            </a:r>
            <a:r>
              <a:rPr lang="en-US" dirty="0" err="1">
                <a:hlinkClick r:id="rId4"/>
              </a:rPr>
              <a:t>Thorac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Surg</a:t>
            </a:r>
            <a:r>
              <a:rPr lang="en-US" dirty="0">
                <a:hlinkClick r:id="rId4"/>
              </a:rPr>
              <a:t> 2006;81:2328</a:t>
            </a:r>
            <a:r>
              <a:rPr lang="en-US" dirty="0"/>
              <a:t>): </a:t>
            </a:r>
          </a:p>
          <a:p>
            <a:pPr lvl="1"/>
            <a:r>
              <a:rPr lang="en-US" dirty="0"/>
              <a:t>Type A: 97% (76 - 100) </a:t>
            </a:r>
          </a:p>
          <a:p>
            <a:pPr lvl="1"/>
            <a:r>
              <a:rPr lang="en-US" dirty="0"/>
              <a:t>Type AB: 95% (74 - 100) </a:t>
            </a:r>
          </a:p>
          <a:p>
            <a:pPr lvl="1"/>
            <a:r>
              <a:rPr lang="en-US" dirty="0"/>
              <a:t>Type B1: 92% (83 - 100) </a:t>
            </a:r>
          </a:p>
          <a:p>
            <a:pPr lvl="1"/>
            <a:r>
              <a:rPr lang="en-US" dirty="0"/>
              <a:t>Type B2: 81% (33 - 92) </a:t>
            </a:r>
          </a:p>
          <a:p>
            <a:pPr lvl="1"/>
            <a:r>
              <a:rPr lang="en-US" dirty="0"/>
              <a:t>Type B3: 62% (35 - 82)</a:t>
            </a:r>
          </a:p>
          <a:p>
            <a:r>
              <a:rPr lang="en-US" dirty="0"/>
              <a:t>Patients with </a:t>
            </a:r>
            <a:r>
              <a:rPr lang="en-US" dirty="0" err="1"/>
              <a:t>thymoma</a:t>
            </a:r>
            <a:r>
              <a:rPr lang="en-US" dirty="0"/>
              <a:t>: increased risk of developing secondary cancer (</a:t>
            </a:r>
            <a:r>
              <a:rPr lang="en-US" dirty="0">
                <a:hlinkClick r:id="rId5"/>
              </a:rPr>
              <a:t>Future </a:t>
            </a:r>
            <a:r>
              <a:rPr lang="en-US" dirty="0" err="1">
                <a:hlinkClick r:id="rId5"/>
              </a:rPr>
              <a:t>Oncol</a:t>
            </a:r>
            <a:r>
              <a:rPr lang="en-US" dirty="0">
                <a:hlinkClick r:id="rId5"/>
              </a:rPr>
              <a:t> 2018;14:1943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Histopathology 2012;60:437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3495408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</a:t>
            </a:r>
            <a:r>
              <a:rPr lang="en-US" sz="2800" dirty="0" smtClean="0"/>
              <a:t>Radiology description</a:t>
            </a:r>
            <a:br>
              <a:rPr lang="en-US" sz="2800" dirty="0" smtClean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Chest </a:t>
            </a:r>
            <a:r>
              <a:rPr lang="en-US" dirty="0" err="1"/>
              <a:t>Xray</a:t>
            </a:r>
            <a:r>
              <a:rPr lang="en-US" dirty="0"/>
              <a:t>: usually ovoid or lobulated, smooth, well </a:t>
            </a:r>
            <a:r>
              <a:rPr lang="en-US" dirty="0" err="1"/>
              <a:t>marginated</a:t>
            </a:r>
            <a:r>
              <a:rPr lang="en-US" dirty="0"/>
              <a:t> mass, projecting over the mediastinum, more commonly protruding unilaterally (</a:t>
            </a:r>
            <a:r>
              <a:rPr lang="en-US" dirty="0">
                <a:hlinkClick r:id="rId2"/>
              </a:rPr>
              <a:t>J </a:t>
            </a:r>
            <a:r>
              <a:rPr lang="en-US" dirty="0" err="1">
                <a:hlinkClick r:id="rId2"/>
              </a:rPr>
              <a:t>Thorac</a:t>
            </a:r>
            <a:r>
              <a:rPr lang="en-US" dirty="0">
                <a:hlinkClick r:id="rId2"/>
              </a:rPr>
              <a:t> </a:t>
            </a:r>
            <a:r>
              <a:rPr lang="en-US" dirty="0" err="1">
                <a:hlinkClick r:id="rId2"/>
              </a:rPr>
              <a:t>Oncol</a:t>
            </a:r>
            <a:r>
              <a:rPr lang="en-US" dirty="0">
                <a:hlinkClick r:id="rId2"/>
              </a:rPr>
              <a:t> 2010;5:S296</a:t>
            </a:r>
            <a:r>
              <a:rPr lang="en-US" dirty="0"/>
              <a:t>) </a:t>
            </a:r>
          </a:p>
          <a:p>
            <a:r>
              <a:rPr lang="en-US" dirty="0"/>
              <a:t>Chest CT: typically well defined, round or lobulated, homogeneous lesion that enhances after contrast injection </a:t>
            </a:r>
          </a:p>
          <a:p>
            <a:pPr lvl="1"/>
            <a:r>
              <a:rPr lang="en-US" dirty="0"/>
              <a:t>Can be heterogeneous or cystic </a:t>
            </a:r>
          </a:p>
          <a:p>
            <a:pPr lvl="1"/>
            <a:r>
              <a:rPr lang="en-US" dirty="0"/>
              <a:t>Used to evaluate for invasion</a:t>
            </a:r>
          </a:p>
          <a:p>
            <a:r>
              <a:rPr lang="en-US" dirty="0"/>
              <a:t>MRI increasingly utilized, specifically in differentiating </a:t>
            </a:r>
            <a:r>
              <a:rPr lang="en-US" dirty="0" err="1"/>
              <a:t>thymoma</a:t>
            </a:r>
            <a:r>
              <a:rPr lang="en-US" dirty="0"/>
              <a:t> from </a:t>
            </a:r>
            <a:r>
              <a:rPr lang="en-US" dirty="0" err="1"/>
              <a:t>thymic</a:t>
            </a:r>
            <a:r>
              <a:rPr lang="en-US" dirty="0"/>
              <a:t> cyst or </a:t>
            </a:r>
            <a:r>
              <a:rPr lang="en-US" dirty="0" err="1"/>
              <a:t>thymic</a:t>
            </a:r>
            <a:r>
              <a:rPr lang="en-US" dirty="0"/>
              <a:t> hyperplasia, to identify phrenic nerve involvement or to evaluate for invasion in patients with contraindication to iodinated contrast (</a:t>
            </a:r>
            <a:r>
              <a:rPr lang="en-US" dirty="0" err="1">
                <a:hlinkClick r:id="rId3"/>
              </a:rPr>
              <a:t>Magn</a:t>
            </a:r>
            <a:r>
              <a:rPr lang="en-US" dirty="0">
                <a:hlinkClick r:id="rId3"/>
              </a:rPr>
              <a:t> </a:t>
            </a:r>
            <a:r>
              <a:rPr lang="en-US" dirty="0" err="1">
                <a:hlinkClick r:id="rId3"/>
              </a:rPr>
              <a:t>Reson</a:t>
            </a:r>
            <a:r>
              <a:rPr lang="en-US" dirty="0">
                <a:hlinkClick r:id="rId3"/>
              </a:rPr>
              <a:t> Imaging </a:t>
            </a:r>
            <a:r>
              <a:rPr lang="en-US" dirty="0" err="1">
                <a:hlinkClick r:id="rId3"/>
              </a:rPr>
              <a:t>Clin</a:t>
            </a:r>
            <a:r>
              <a:rPr lang="en-US" dirty="0">
                <a:hlinkClick r:id="rId3"/>
              </a:rPr>
              <a:t> N Am 2015;23:165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J Cancer 2019;10:3208</a:t>
            </a:r>
            <a:r>
              <a:rPr lang="en-US" dirty="0"/>
              <a:t>)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18574"/>
            <a:ext cx="5181600" cy="3365440"/>
          </a:xfrm>
        </p:spPr>
      </p:pic>
    </p:spTree>
    <p:extLst>
      <p:ext uri="{BB962C8B-B14F-4D97-AF65-F5344CB8AC3E}">
        <p14:creationId xmlns:p14="http://schemas.microsoft.com/office/powerpoint/2010/main" val="366948493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</a:t>
            </a:r>
            <a:r>
              <a:rPr lang="en-US" sz="2800" dirty="0"/>
              <a:t>Gross 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Lobulated </a:t>
            </a:r>
            <a:endParaRPr lang="en-US" dirty="0"/>
          </a:p>
          <a:p>
            <a:r>
              <a:rPr lang="en-US" dirty="0"/>
              <a:t>Gray-tan </a:t>
            </a:r>
          </a:p>
          <a:p>
            <a:r>
              <a:rPr lang="en-US" dirty="0"/>
              <a:t>Often encapsulated </a:t>
            </a:r>
          </a:p>
          <a:p>
            <a:r>
              <a:rPr lang="en-US" dirty="0"/>
              <a:t>Possibly with cystic changes </a:t>
            </a:r>
          </a:p>
          <a:p>
            <a:r>
              <a:rPr lang="en-US" dirty="0"/>
              <a:t>Sampling of </a:t>
            </a:r>
            <a:r>
              <a:rPr lang="en-US" dirty="0" err="1"/>
              <a:t>perithymic</a:t>
            </a:r>
            <a:r>
              <a:rPr lang="en-US" dirty="0"/>
              <a:t> lymph nodes important for staging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15852" y="180305"/>
            <a:ext cx="4094296" cy="436104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77535" y="4905704"/>
            <a:ext cx="50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Well </a:t>
            </a:r>
            <a:r>
              <a:rPr lang="en-US" dirty="0"/>
              <a:t>circumscribed mass with smooth outer surface.</a:t>
            </a:r>
          </a:p>
        </p:txBody>
      </p:sp>
    </p:spTree>
    <p:extLst>
      <p:ext uri="{BB962C8B-B14F-4D97-AF65-F5344CB8AC3E}">
        <p14:creationId xmlns:p14="http://schemas.microsoft.com/office/powerpoint/2010/main" val="381274551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</a:t>
            </a:r>
            <a:r>
              <a:rPr lang="en-US" sz="2800" dirty="0"/>
              <a:t>Microscopic (histologic) description</a:t>
            </a:r>
            <a:br>
              <a:rPr lang="en-US" sz="2800" dirty="0"/>
            </a:b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Low </a:t>
            </a:r>
            <a:r>
              <a:rPr lang="en-US" dirty="0"/>
              <a:t>magnification: lobulated architecture with cellular lobules and intersecting fibrous bands; usually at least partially encapsulated </a:t>
            </a:r>
          </a:p>
          <a:p>
            <a:r>
              <a:rPr lang="en-US" dirty="0"/>
              <a:t>High magnification: neoplastic epithelial cells (polygonal or spindled), various numbers of lymphocytes (</a:t>
            </a:r>
            <a:r>
              <a:rPr lang="en-US" dirty="0" err="1"/>
              <a:t>thymocytes</a:t>
            </a:r>
            <a:r>
              <a:rPr lang="en-US" dirty="0"/>
              <a:t>) </a:t>
            </a:r>
          </a:p>
          <a:p>
            <a:r>
              <a:rPr lang="en-US" dirty="0"/>
              <a:t>Sometimes associated with cyst(s) or focal cystic changes </a:t>
            </a:r>
          </a:p>
          <a:p>
            <a:r>
              <a:rPr lang="en-US" dirty="0" err="1"/>
              <a:t>Thymomas</a:t>
            </a:r>
            <a:r>
              <a:rPr lang="en-US" dirty="0"/>
              <a:t> may be almost entirely necrotic, </a:t>
            </a:r>
            <a:r>
              <a:rPr lang="en-US" dirty="0" err="1"/>
              <a:t>sclerosed</a:t>
            </a:r>
            <a:r>
              <a:rPr lang="en-US" dirty="0"/>
              <a:t> or ossified 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245420"/>
            <a:ext cx="5181600" cy="386325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03326" y="532100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dirty="0"/>
              <a:t>Lobulated architecture comprised of cellular lobules intersected by sharply demarcated fibrous bands. </a:t>
            </a:r>
          </a:p>
        </p:txBody>
      </p:sp>
    </p:spTree>
    <p:extLst>
      <p:ext uri="{BB962C8B-B14F-4D97-AF65-F5344CB8AC3E}">
        <p14:creationId xmlns:p14="http://schemas.microsoft.com/office/powerpoint/2010/main" val="219939273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/>
              <a:t>Thymoma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Positive stains</a:t>
            </a:r>
          </a:p>
          <a:p>
            <a:r>
              <a:rPr lang="en-US" dirty="0"/>
              <a:t>Neoplastic epithelial cells: </a:t>
            </a:r>
          </a:p>
          <a:p>
            <a:pPr lvl="1"/>
            <a:r>
              <a:rPr lang="en-US" dirty="0"/>
              <a:t>Keratins: </a:t>
            </a:r>
            <a:r>
              <a:rPr lang="en-US" dirty="0">
                <a:hlinkClick r:id="rId2"/>
              </a:rPr>
              <a:t>AE1 / AE3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CAM 5.2</a:t>
            </a:r>
            <a:r>
              <a:rPr lang="en-US" dirty="0"/>
              <a:t>: diffuse meshwork of neoplastic epithelial cells </a:t>
            </a:r>
          </a:p>
          <a:p>
            <a:pPr lvl="1"/>
            <a:r>
              <a:rPr lang="en-US" dirty="0"/>
              <a:t>Markers of squamous differentiation: </a:t>
            </a:r>
            <a:r>
              <a:rPr lang="en-US" dirty="0">
                <a:hlinkClick r:id="rId4"/>
              </a:rPr>
              <a:t>p40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p63</a:t>
            </a:r>
            <a:r>
              <a:rPr lang="en-US" dirty="0"/>
              <a:t>, </a:t>
            </a:r>
            <a:r>
              <a:rPr lang="en-US" dirty="0">
                <a:hlinkClick r:id="rId6"/>
              </a:rPr>
              <a:t>CK5/6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Polyclonal </a:t>
            </a:r>
            <a:r>
              <a:rPr lang="en-US" dirty="0">
                <a:hlinkClick r:id="rId7"/>
              </a:rPr>
              <a:t>PAX8</a:t>
            </a:r>
            <a:r>
              <a:rPr lang="en-US" dirty="0"/>
              <a:t> (monoclonal </a:t>
            </a:r>
            <a:r>
              <a:rPr lang="en-US" dirty="0">
                <a:hlinkClick r:id="rId7"/>
              </a:rPr>
              <a:t>PAX8</a:t>
            </a:r>
            <a:r>
              <a:rPr lang="en-US" dirty="0"/>
              <a:t> usually negative) </a:t>
            </a:r>
          </a:p>
          <a:p>
            <a:pPr lvl="1"/>
            <a:r>
              <a:rPr lang="en-US" dirty="0">
                <a:hlinkClick r:id="rId8"/>
              </a:rPr>
              <a:t>CD20</a:t>
            </a:r>
            <a:r>
              <a:rPr lang="en-US" dirty="0"/>
              <a:t>: some type A and AB </a:t>
            </a:r>
            <a:r>
              <a:rPr lang="en-US" dirty="0" err="1"/>
              <a:t>thymoma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9"/>
              </a:rPr>
              <a:t>BCL2</a:t>
            </a:r>
            <a:r>
              <a:rPr lang="en-US" dirty="0"/>
              <a:t> variable </a:t>
            </a:r>
          </a:p>
          <a:p>
            <a:pPr lvl="1"/>
            <a:r>
              <a:rPr lang="en-US" dirty="0">
                <a:hlinkClick r:id="rId10"/>
              </a:rPr>
              <a:t>TTF1</a:t>
            </a:r>
            <a:r>
              <a:rPr lang="en-US" dirty="0"/>
              <a:t> rare in type A </a:t>
            </a:r>
            <a:r>
              <a:rPr lang="en-US" dirty="0" err="1"/>
              <a:t>thymoma</a:t>
            </a:r>
            <a:r>
              <a:rPr lang="en-US" dirty="0"/>
              <a:t>, clone SPT24 &gt; 8G7G3/1 </a:t>
            </a:r>
          </a:p>
          <a:p>
            <a:r>
              <a:rPr lang="en-US" dirty="0" err="1"/>
              <a:t>Thymocytes</a:t>
            </a:r>
            <a:r>
              <a:rPr lang="en-US" dirty="0"/>
              <a:t>: </a:t>
            </a:r>
            <a:r>
              <a:rPr lang="en-US" dirty="0" err="1">
                <a:hlinkClick r:id="rId11"/>
              </a:rPr>
              <a:t>TdT</a:t>
            </a:r>
            <a:r>
              <a:rPr lang="en-US" dirty="0"/>
              <a:t>, </a:t>
            </a:r>
            <a:r>
              <a:rPr lang="en-US" dirty="0">
                <a:hlinkClick r:id="rId12"/>
              </a:rPr>
              <a:t>CD1a</a:t>
            </a:r>
            <a:r>
              <a:rPr lang="en-US" dirty="0"/>
              <a:t>, </a:t>
            </a:r>
            <a:r>
              <a:rPr lang="en-US" dirty="0">
                <a:hlinkClick r:id="rId13"/>
              </a:rPr>
              <a:t>CD99</a:t>
            </a:r>
            <a:r>
              <a:rPr lang="en-US" dirty="0"/>
              <a:t> (might be absent in types A, B3) </a:t>
            </a:r>
          </a:p>
          <a:p>
            <a:r>
              <a:rPr lang="en-US" dirty="0"/>
              <a:t>Reference: </a:t>
            </a:r>
            <a:r>
              <a:rPr lang="en-US" dirty="0">
                <a:hlinkClick r:id="rId14"/>
              </a:rPr>
              <a:t>Diagnostics (Basel) 2020;10:460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Negative </a:t>
            </a:r>
            <a:r>
              <a:rPr lang="en-US" b="1" dirty="0">
                <a:solidFill>
                  <a:srgbClr val="FF0000"/>
                </a:solidFill>
              </a:rPr>
              <a:t>stains</a:t>
            </a:r>
          </a:p>
          <a:p>
            <a:r>
              <a:rPr lang="en-US" dirty="0">
                <a:hlinkClick r:id="rId15"/>
              </a:rPr>
              <a:t>CK20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516678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</a:t>
            </a:r>
            <a:r>
              <a:rPr lang="en-US" sz="2800" dirty="0"/>
              <a:t>Molecular / </a:t>
            </a:r>
            <a:r>
              <a:rPr lang="en-US" sz="2800" dirty="0" err="1"/>
              <a:t>cytogenetics</a:t>
            </a:r>
            <a:r>
              <a:rPr lang="en-US" sz="2800" dirty="0"/>
              <a:t> description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Low </a:t>
            </a:r>
            <a:r>
              <a:rPr lang="en-US" dirty="0"/>
              <a:t>tumor mutation burden (TMB), mean 0.48 mutations / </a:t>
            </a:r>
            <a:r>
              <a:rPr lang="en-US" dirty="0" err="1"/>
              <a:t>megabase</a:t>
            </a:r>
            <a:r>
              <a:rPr lang="en-US" dirty="0"/>
              <a:t> (</a:t>
            </a:r>
            <a:r>
              <a:rPr lang="en-US" dirty="0">
                <a:hlinkClick r:id="rId2"/>
              </a:rPr>
              <a:t>Cancer Cell 2018;33:244</a:t>
            </a:r>
            <a:r>
              <a:rPr lang="en-US" dirty="0"/>
              <a:t>) </a:t>
            </a:r>
          </a:p>
          <a:p>
            <a:r>
              <a:rPr lang="en-US" dirty="0"/>
              <a:t>Loss of </a:t>
            </a:r>
            <a:r>
              <a:rPr lang="en-US" dirty="0" err="1"/>
              <a:t>heterozygosity</a:t>
            </a:r>
            <a:r>
              <a:rPr lang="en-US" dirty="0"/>
              <a:t> in 6q25.2-25.3: most common chromosomal deletion, </a:t>
            </a:r>
            <a:r>
              <a:rPr lang="en-US" i="1" dirty="0"/>
              <a:t>FOXC1</a:t>
            </a:r>
            <a:r>
              <a:rPr lang="en-US" dirty="0"/>
              <a:t> is potential target (tumor suppressor gene) (</a:t>
            </a:r>
            <a:r>
              <a:rPr lang="en-US" dirty="0" err="1">
                <a:hlinkClick r:id="rId3"/>
              </a:rPr>
              <a:t>Clin</a:t>
            </a:r>
            <a:r>
              <a:rPr lang="en-US" dirty="0">
                <a:hlinkClick r:id="rId3"/>
              </a:rPr>
              <a:t> Cancer Res 2013;19:1960</a:t>
            </a:r>
            <a:r>
              <a:rPr lang="en-US" dirty="0"/>
              <a:t>) </a:t>
            </a:r>
          </a:p>
          <a:p>
            <a:r>
              <a:rPr lang="en-US" i="1" dirty="0"/>
              <a:t>GTF2I</a:t>
            </a:r>
            <a:r>
              <a:rPr lang="en-US" dirty="0"/>
              <a:t> missense mutations (codon L424H) in 74 - 82% of type A and AB </a:t>
            </a:r>
            <a:r>
              <a:rPr lang="en-US" dirty="0" err="1"/>
              <a:t>thymomas</a:t>
            </a:r>
            <a:r>
              <a:rPr lang="en-US" dirty="0"/>
              <a:t> and 21 - 32% of B1 - B3 </a:t>
            </a:r>
            <a:r>
              <a:rPr lang="en-US" dirty="0" err="1"/>
              <a:t>thymomas</a:t>
            </a:r>
            <a:r>
              <a:rPr lang="en-US" dirty="0"/>
              <a:t>, appears </a:t>
            </a:r>
            <a:r>
              <a:rPr lang="en-US" dirty="0" err="1"/>
              <a:t>thymoma</a:t>
            </a:r>
            <a:r>
              <a:rPr lang="en-US" dirty="0"/>
              <a:t> specific oncogene (</a:t>
            </a:r>
            <a:r>
              <a:rPr lang="en-US" dirty="0">
                <a:hlinkClick r:id="rId2"/>
              </a:rPr>
              <a:t>Cancer Cell 2018;33:244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Nat Genet 2014;46:844</a:t>
            </a:r>
            <a:r>
              <a:rPr lang="en-US" dirty="0"/>
              <a:t>) </a:t>
            </a:r>
          </a:p>
          <a:p>
            <a:r>
              <a:rPr lang="en-US" i="1" dirty="0"/>
              <a:t>HRAS</a:t>
            </a:r>
            <a:r>
              <a:rPr lang="en-US" dirty="0"/>
              <a:t>, </a:t>
            </a:r>
            <a:r>
              <a:rPr lang="en-US" i="1" dirty="0"/>
              <a:t>NRAS</a:t>
            </a:r>
            <a:r>
              <a:rPr lang="en-US" dirty="0"/>
              <a:t> and </a:t>
            </a:r>
            <a:r>
              <a:rPr lang="en-US" i="1" dirty="0"/>
              <a:t>TP53</a:t>
            </a:r>
            <a:r>
              <a:rPr lang="en-US" dirty="0"/>
              <a:t> mutations in some </a:t>
            </a:r>
            <a:r>
              <a:rPr lang="en-US" dirty="0" err="1"/>
              <a:t>thymomas</a:t>
            </a:r>
            <a:r>
              <a:rPr lang="en-US" dirty="0"/>
              <a:t> (</a:t>
            </a:r>
            <a:r>
              <a:rPr lang="en-US" dirty="0">
                <a:hlinkClick r:id="rId2"/>
              </a:rPr>
              <a:t>Cancer Cell 2018;33:244</a:t>
            </a:r>
            <a:r>
              <a:rPr lang="en-US" dirty="0"/>
              <a:t>) </a:t>
            </a:r>
          </a:p>
          <a:p>
            <a:r>
              <a:rPr lang="en-US" i="1" dirty="0"/>
              <a:t>YAP1::MAML2</a:t>
            </a:r>
            <a:r>
              <a:rPr lang="en-US" dirty="0"/>
              <a:t> gene fusion in </a:t>
            </a:r>
            <a:r>
              <a:rPr lang="en-US" dirty="0" err="1"/>
              <a:t>metaplastic</a:t>
            </a:r>
            <a:r>
              <a:rPr lang="en-US" dirty="0"/>
              <a:t> </a:t>
            </a:r>
            <a:r>
              <a:rPr lang="en-US" dirty="0" err="1"/>
              <a:t>thymomas</a:t>
            </a:r>
            <a:r>
              <a:rPr lang="en-US" dirty="0"/>
              <a:t> (</a:t>
            </a:r>
            <a:r>
              <a:rPr lang="en-US" dirty="0">
                <a:hlinkClick r:id="rId5"/>
              </a:rPr>
              <a:t>Mod </a:t>
            </a:r>
            <a:r>
              <a:rPr lang="en-US" dirty="0" err="1">
                <a:hlinkClick r:id="rId5"/>
              </a:rPr>
              <a:t>Pathol</a:t>
            </a:r>
            <a:r>
              <a:rPr lang="en-US" dirty="0">
                <a:hlinkClick r:id="rId5"/>
              </a:rPr>
              <a:t> 2020;33:560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05732854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40707"/>
            <a:ext cx="10515600" cy="1325563"/>
          </a:xfrm>
        </p:spPr>
        <p:txBody>
          <a:bodyPr>
            <a:noAutofit/>
          </a:bodyPr>
          <a:lstStyle/>
          <a:p>
            <a:r>
              <a:rPr lang="en-US" sz="2800" b="1" dirty="0" err="1" smtClean="0"/>
              <a:t>Thymoma</a:t>
            </a:r>
            <a:r>
              <a:rPr lang="en-US" sz="2800" b="1" dirty="0" smtClean="0"/>
              <a:t> - </a:t>
            </a:r>
            <a:r>
              <a:rPr lang="en-US" sz="2800" dirty="0"/>
              <a:t>Sample pathology report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4856"/>
            <a:ext cx="10515600" cy="557655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Thymus</a:t>
            </a:r>
            <a:r>
              <a:rPr lang="en-US" dirty="0"/>
              <a:t>, </a:t>
            </a:r>
            <a:r>
              <a:rPr lang="en-US" dirty="0" err="1"/>
              <a:t>thymectomy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WHO type B1 invading into lung (see synoptic report) </a:t>
            </a:r>
          </a:p>
          <a:p>
            <a:pPr lvl="1"/>
            <a:r>
              <a:rPr lang="en-US" dirty="0"/>
              <a:t>The surgical margins are negative by &lt; 0.1 cm. Multiple (6) regional lymph nodes are negative. </a:t>
            </a:r>
          </a:p>
          <a:p>
            <a:pPr lvl="1"/>
            <a:r>
              <a:rPr lang="en-US" dirty="0"/>
              <a:t>Synoptic report: </a:t>
            </a:r>
          </a:p>
          <a:p>
            <a:pPr lvl="2"/>
            <a:r>
              <a:rPr lang="en-US" dirty="0"/>
              <a:t>Procedure: </a:t>
            </a:r>
            <a:r>
              <a:rPr lang="en-US" dirty="0" err="1"/>
              <a:t>thymectomy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Tumor size: </a:t>
            </a:r>
          </a:p>
          <a:p>
            <a:pPr lvl="2"/>
            <a:r>
              <a:rPr lang="en-US" dirty="0"/>
              <a:t>Greatest dimension: 6.5 cm </a:t>
            </a:r>
          </a:p>
          <a:p>
            <a:pPr lvl="2"/>
            <a:r>
              <a:rPr lang="en-US" dirty="0"/>
              <a:t>Additional dimensions: 5.1 x 3.2 cm </a:t>
            </a:r>
          </a:p>
          <a:p>
            <a:pPr lvl="2"/>
            <a:r>
              <a:rPr lang="en-US" dirty="0"/>
              <a:t>Histologic type: type B1 </a:t>
            </a:r>
            <a:r>
              <a:rPr lang="en-US" dirty="0" err="1"/>
              <a:t>thymoma</a:t>
            </a:r>
            <a:r>
              <a:rPr lang="en-US" dirty="0"/>
              <a:t> </a:t>
            </a:r>
          </a:p>
          <a:p>
            <a:pPr lvl="2"/>
            <a:r>
              <a:rPr lang="en-US" dirty="0" err="1"/>
              <a:t>Transcapsular</a:t>
            </a:r>
            <a:r>
              <a:rPr lang="en-US" dirty="0"/>
              <a:t> invasion: present </a:t>
            </a:r>
          </a:p>
          <a:p>
            <a:pPr lvl="2"/>
            <a:r>
              <a:rPr lang="en-US" dirty="0"/>
              <a:t>Tumor extension: tumor involves pulmonary parenchyma, left lower lobe lung </a:t>
            </a:r>
          </a:p>
          <a:p>
            <a:pPr lvl="2"/>
            <a:r>
              <a:rPr lang="en-US" dirty="0"/>
              <a:t>Margins: uninvolved by tumor </a:t>
            </a:r>
          </a:p>
          <a:p>
            <a:pPr lvl="3"/>
            <a:r>
              <a:rPr lang="en-US" dirty="0"/>
              <a:t>Distance of tumor from closest margin: &lt; 1 mm </a:t>
            </a:r>
          </a:p>
          <a:p>
            <a:pPr lvl="2"/>
            <a:r>
              <a:rPr lang="en-US" dirty="0"/>
              <a:t>Treatment effect: no known </a:t>
            </a:r>
            <a:r>
              <a:rPr lang="en-US" dirty="0" err="1"/>
              <a:t>presurgical</a:t>
            </a:r>
            <a:r>
              <a:rPr lang="en-US" dirty="0"/>
              <a:t> therapy </a:t>
            </a:r>
          </a:p>
          <a:p>
            <a:pPr lvl="2"/>
            <a:r>
              <a:rPr lang="en-US" dirty="0" err="1"/>
              <a:t>Lymphovascular</a:t>
            </a:r>
            <a:r>
              <a:rPr lang="en-US" dirty="0"/>
              <a:t> Invasion: not identified </a:t>
            </a:r>
          </a:p>
          <a:p>
            <a:pPr lvl="2"/>
            <a:r>
              <a:rPr lang="en-US" dirty="0"/>
              <a:t>Regional lymph nodes: </a:t>
            </a:r>
          </a:p>
          <a:p>
            <a:pPr lvl="3"/>
            <a:r>
              <a:rPr lang="en-US" dirty="0"/>
              <a:t>Number of lymph nodes involved: 0 </a:t>
            </a:r>
          </a:p>
          <a:p>
            <a:pPr lvl="3"/>
            <a:r>
              <a:rPr lang="en-US" dirty="0"/>
              <a:t>Number of lymph nodes examined: 6 </a:t>
            </a:r>
          </a:p>
          <a:p>
            <a:pPr lvl="2"/>
            <a:r>
              <a:rPr lang="en-US" dirty="0"/>
              <a:t>Pathologic staging (</a:t>
            </a:r>
            <a:r>
              <a:rPr lang="en-US" dirty="0">
                <a:hlinkClick r:id="rId2"/>
              </a:rPr>
              <a:t>AJCC, 8th edition</a:t>
            </a:r>
            <a:r>
              <a:rPr lang="en-US" dirty="0"/>
              <a:t>) </a:t>
            </a:r>
          </a:p>
          <a:p>
            <a:pPr lvl="3"/>
            <a:r>
              <a:rPr lang="en-US" dirty="0"/>
              <a:t>TNM descriptors: not applicable </a:t>
            </a:r>
          </a:p>
          <a:p>
            <a:pPr lvl="3"/>
            <a:r>
              <a:rPr lang="en-US" dirty="0"/>
              <a:t>Primary tumor: pT3 </a:t>
            </a:r>
          </a:p>
          <a:p>
            <a:pPr lvl="3"/>
            <a:r>
              <a:rPr lang="en-US" dirty="0"/>
              <a:t>Regional lymph nodes: pN0 </a:t>
            </a:r>
          </a:p>
          <a:p>
            <a:pPr lvl="3"/>
            <a:r>
              <a:rPr lang="en-US" dirty="0"/>
              <a:t>Distant metastasis: </a:t>
            </a:r>
            <a:r>
              <a:rPr lang="en-US" dirty="0" err="1"/>
              <a:t>pMX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Modified </a:t>
            </a:r>
            <a:r>
              <a:rPr lang="en-US" dirty="0" err="1"/>
              <a:t>Masaoka</a:t>
            </a:r>
            <a:r>
              <a:rPr lang="en-US" dirty="0"/>
              <a:t> Stage: stage III </a:t>
            </a:r>
          </a:p>
          <a:p>
            <a:pPr lvl="2"/>
            <a:r>
              <a:rPr lang="en-US" dirty="0"/>
              <a:t>Additional pathologic findings: </a:t>
            </a:r>
            <a:r>
              <a:rPr lang="en-US" dirty="0" err="1"/>
              <a:t>thymic</a:t>
            </a:r>
            <a:r>
              <a:rPr lang="en-US" dirty="0"/>
              <a:t> follicular hyperplasia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92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1566</TotalTime>
  <Words>9718</Words>
  <Application>Microsoft Office PowerPoint</Application>
  <PresentationFormat>Widescreen</PresentationFormat>
  <Paragraphs>817</Paragraphs>
  <Slides>98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103" baseType="lpstr">
      <vt:lpstr>Arial</vt:lpstr>
      <vt:lpstr>Calibri</vt:lpstr>
      <vt:lpstr>Calibri Light</vt:lpstr>
      <vt:lpstr>Times New Roman</vt:lpstr>
      <vt:lpstr>Office Theme</vt:lpstr>
      <vt:lpstr>INTEGRATED ACADEMIC STUDIES OF MEDICINE  </vt:lpstr>
      <vt:lpstr>Surgical Pathology of Breast Tumors </vt:lpstr>
      <vt:lpstr>PowerPoint Presentation</vt:lpstr>
      <vt:lpstr>PowerPoint Presentation</vt:lpstr>
      <vt:lpstr>PowerPoint Presentation</vt:lpstr>
      <vt:lpstr>Invasive breast cancer of no special type (NST) - Definition / general </vt:lpstr>
      <vt:lpstr>Invasive breast cancer of no special type (NST)</vt:lpstr>
      <vt:lpstr>Invasive breast cancer of no special type (NST)</vt:lpstr>
      <vt:lpstr>Invasive breast cancer of no special type (NST) - Etiology </vt:lpstr>
      <vt:lpstr>Invasive breast cancer of no special type (NST) - Etiology </vt:lpstr>
      <vt:lpstr>Invasive breast cancer of no special type (NST) - Etiology </vt:lpstr>
      <vt:lpstr>Invasive breast cancer of no special type (NST) - Clinical features </vt:lpstr>
      <vt:lpstr>Invasive breast cancer of no special type (NST) - Radiology description </vt:lpstr>
      <vt:lpstr>Invasive breast cancer of no special type (NST) - Gross description </vt:lpstr>
      <vt:lpstr>Invasive breast cancer of no special type (NST) - Microscopic (histologic) description </vt:lpstr>
      <vt:lpstr>Invasive breast cancer of no special type (NST) - Cytology description </vt:lpstr>
      <vt:lpstr>Invasive breast cancer of no special type (NST) - Immunohistochemical staining</vt:lpstr>
      <vt:lpstr>Invasive breast cancer of no special type (NST) - Molecular/cytogenetics description </vt:lpstr>
      <vt:lpstr>Invasive breast cancer of no special type (NST) - Prognostic factors </vt:lpstr>
      <vt:lpstr>Invasive breast cancer of no special type (NST) - Sample pathology report </vt:lpstr>
      <vt:lpstr>Lobular breast cancer - Etiology </vt:lpstr>
      <vt:lpstr>Lobular breast cancer</vt:lpstr>
      <vt:lpstr>Lobular breast cancer</vt:lpstr>
      <vt:lpstr>Lobular breast cancer - Clinical features </vt:lpstr>
      <vt:lpstr>Lobular breast cancer - Radiology description </vt:lpstr>
      <vt:lpstr>Lobular breast cancer - Gross description </vt:lpstr>
      <vt:lpstr>Lobular breast cancer - Microscopic (histologic) description </vt:lpstr>
      <vt:lpstr>Lobular breast cancer - Cytology description </vt:lpstr>
      <vt:lpstr>Lobular breast cancer - Immunohistochemical staining</vt:lpstr>
      <vt:lpstr>Lobular breast cancer - Molecular/cytogenetics description </vt:lpstr>
      <vt:lpstr>Lobular breast cancer - Prognostic factors </vt:lpstr>
      <vt:lpstr>Lobular breast cancer - Sample pathology report </vt:lpstr>
      <vt:lpstr>Tubular breast cancer</vt:lpstr>
      <vt:lpstr>Tubular breast cancer</vt:lpstr>
      <vt:lpstr>Tubular breast cancer - Radiology description </vt:lpstr>
      <vt:lpstr>Tubular breast cancer - Gross description </vt:lpstr>
      <vt:lpstr>Tubular breast cancer - Microscopic (histologic) description </vt:lpstr>
      <vt:lpstr>Tubular breast cancer - Immunohistochemical staining</vt:lpstr>
      <vt:lpstr>Tubular breast cancer - Molecular/cytogenetics description</vt:lpstr>
      <vt:lpstr>Tubular breast cancer - Prognostic factors </vt:lpstr>
      <vt:lpstr>Tubular breast cancer - Sample pathology report </vt:lpstr>
      <vt:lpstr>Mucinous (colloid) breast cancer</vt:lpstr>
      <vt:lpstr>Mucinous (colloid) breast cancer</vt:lpstr>
      <vt:lpstr>Mucinous (colloid) breast cancer - Radiology images</vt:lpstr>
      <vt:lpstr>Mucinous (colloid) breast cancer - Gross description </vt:lpstr>
      <vt:lpstr>Mucinous (colloid) breast cancer - Microscopic (histologic) description </vt:lpstr>
      <vt:lpstr>Mucinous (colloid) breast cancer - Cytology description </vt:lpstr>
      <vt:lpstr>Mucinous (colloid) breast cancer - Immunohistochemical staining</vt:lpstr>
      <vt:lpstr>Mucinous (colloid) breast cancer - Molecular/cytogenetics description </vt:lpstr>
      <vt:lpstr>Mucinous (colloid) breast cancer - Prognostic factors </vt:lpstr>
      <vt:lpstr>Mucinous (colloid) breast cancer - Sample pathology report </vt:lpstr>
      <vt:lpstr>Medullary breast cancer</vt:lpstr>
      <vt:lpstr>Medullary breast cancer</vt:lpstr>
      <vt:lpstr>Medullary breast cancer- Radiology images</vt:lpstr>
      <vt:lpstr>Medullary breast cancer - Gross description </vt:lpstr>
      <vt:lpstr>Medullary breast cancer - Microscopic (histologic) description </vt:lpstr>
      <vt:lpstr>Medullary breast cancer - Cytology description </vt:lpstr>
      <vt:lpstr>Medullary breast cancer - Immunohistochemical staining</vt:lpstr>
      <vt:lpstr>Medullary breast cancer- Molecular/cytogenetics description </vt:lpstr>
      <vt:lpstr>Medullary breast cancer - Prognostic factors </vt:lpstr>
      <vt:lpstr>Medullary breast cancer - Sample pathology report </vt:lpstr>
      <vt:lpstr>Summary</vt:lpstr>
      <vt:lpstr>Surgical Pathology of Tumors of the Lymphoreticular and Heamotopoetic System, Spleen and Thymus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  </vt:lpstr>
      <vt:lpstr>Bone marrow neoplastic Acute lymphoblastic leukemia/lymphoma</vt:lpstr>
      <vt:lpstr>Bone marrow neoplastic Acute lymphoblastic leukemia/lymphoma</vt:lpstr>
      <vt:lpstr>Lymph nodes &amp; spleen, nonlymphoma Spleen-vascular tumors Hamartoma</vt:lpstr>
      <vt:lpstr>Lymph nodes &amp; spleen, nonlymphoma Spleen-vascular tumors Hamartoma</vt:lpstr>
      <vt:lpstr>Lymph nodes &amp; spleen, nonlymphoma Spleen-vascular tumors Hamartoma</vt:lpstr>
      <vt:lpstr>Lymph nodes &amp; spleen, nonlymphoma Spleen-vascular tumors Hamartoma</vt:lpstr>
      <vt:lpstr>Lymph nodes &amp; spleen, nonlymphoma Spleen-vascular tumors Hamartoma</vt:lpstr>
      <vt:lpstr>Lymph nodes &amp; spleen, nonlymphoma Spleen-vascular tumors Hamartoma</vt:lpstr>
      <vt:lpstr>Lymph nodes &amp; spleen, nonlymphoma Spleen-vascular tumors Hamartoma</vt:lpstr>
      <vt:lpstr>Thymoma </vt:lpstr>
      <vt:lpstr>Thymoma </vt:lpstr>
      <vt:lpstr>Thymoma </vt:lpstr>
      <vt:lpstr>Thymoma </vt:lpstr>
      <vt:lpstr>Thymoma </vt:lpstr>
      <vt:lpstr>Thymoma - Clinical features </vt:lpstr>
      <vt:lpstr>Thymoma - Radiology description </vt:lpstr>
      <vt:lpstr>Thymoma - Gross description </vt:lpstr>
      <vt:lpstr>Thymoma - Microscopic (histologic) description  </vt:lpstr>
      <vt:lpstr>Thymoma </vt:lpstr>
      <vt:lpstr>Thymoma - Molecular / cytogenetics description </vt:lpstr>
      <vt:lpstr>Thymoma - Sample pathology report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ACADEMIC STUDIES OF MEDICINE</dc:title>
  <dc:creator>Milena Vuletic</dc:creator>
  <cp:lastModifiedBy>KORISNIK-</cp:lastModifiedBy>
  <cp:revision>398</cp:revision>
  <dcterms:created xsi:type="dcterms:W3CDTF">2023-11-26T09:45:50Z</dcterms:created>
  <dcterms:modified xsi:type="dcterms:W3CDTF">2024-01-16T14:40:53Z</dcterms:modified>
</cp:coreProperties>
</file>